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368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5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394" r:id="rId43"/>
    <p:sldId id="421" r:id="rId44"/>
    <p:sldId id="422" r:id="rId45"/>
    <p:sldId id="423" r:id="rId46"/>
    <p:sldId id="424" r:id="rId47"/>
    <p:sldId id="425" r:id="rId48"/>
    <p:sldId id="426" r:id="rId49"/>
    <p:sldId id="428" r:id="rId50"/>
    <p:sldId id="430" r:id="rId51"/>
    <p:sldId id="429" r:id="rId52"/>
    <p:sldId id="427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41" d="100"/>
          <a:sy n="41" d="100"/>
        </p:scale>
        <p:origin x="60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5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01BD1D9-C357-46C6-B5D5-E74D9DD7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C7A99A-7A7F-4A6F-BADD-42A190BA77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47845-1635-45E0-B750-1B9A0F78C3B3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B73600-1331-4CDE-8760-FB585202F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13CC9-F6A7-461E-A5AC-7FC90B8A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D38B0-E7F8-47B6-B0DD-0C79E1C69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7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7A3E-BF05-4982-93FB-96615653D961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B9006-9043-49FE-B586-56639BFDB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0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73BC-A190-44D6-A17D-30E8F4C21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cap="small" baseline="0"/>
            </a:lvl1pPr>
          </a:lstStyle>
          <a:p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8A58C-AEFD-4063-9F76-4548414B3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881B4-A095-4F92-BAF6-ABED6EAE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B53A74-95FA-40E7-A732-4CBF582EC630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85FA2-C68D-494D-863B-5CF5E0DD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CBAD5-5CED-4681-BEC9-C9394D40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87338" indent="-287338">
              <a:buFont typeface="Wingdings" panose="05000000000000000000" pitchFamily="2" charset="2"/>
              <a:buChar char="§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r>
              <a:rPr lang="en-US" altLang="ko-KR" dirty="0"/>
              <a:t>Contents here </a:t>
            </a:r>
            <a:endParaRPr lang="ko-KR" altLang="en-US" dirty="0"/>
          </a:p>
          <a:p>
            <a:pPr lvl="1"/>
            <a:r>
              <a:rPr lang="en-US" altLang="ko-KR" dirty="0"/>
              <a:t>Contents here</a:t>
            </a:r>
            <a:endParaRPr lang="ko-KR" altLang="en-US" dirty="0"/>
          </a:p>
          <a:p>
            <a:pPr lvl="2"/>
            <a:r>
              <a:rPr lang="en-US" altLang="ko-KR" dirty="0"/>
              <a:t>Contents here</a:t>
            </a:r>
            <a:endParaRPr lang="ko-KR" altLang="en-US" dirty="0"/>
          </a:p>
          <a:p>
            <a:pPr lvl="3"/>
            <a:r>
              <a:rPr lang="en-US" altLang="ko-KR" dirty="0"/>
              <a:t>Contents here</a:t>
            </a:r>
            <a:endParaRPr lang="ko-KR" altLang="en-US" dirty="0"/>
          </a:p>
          <a:p>
            <a:pPr lvl="4"/>
            <a:r>
              <a:rPr lang="en-US" altLang="ko-KR" dirty="0"/>
              <a:t>Contents here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5C8A5B-48B6-40BE-BEE0-D14620878104}"/>
              </a:ext>
            </a:extLst>
          </p:cNvPr>
          <p:cNvSpPr/>
          <p:nvPr userDrawn="1"/>
        </p:nvSpPr>
        <p:spPr>
          <a:xfrm>
            <a:off x="0" y="1093928"/>
            <a:ext cx="12192000" cy="90990"/>
          </a:xfrm>
          <a:prstGeom prst="rect">
            <a:avLst/>
          </a:prstGeom>
          <a:pattFill prst="pct7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BA73EFFE-C6DB-445F-95E4-36D9172DA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altLang="ko-KR" dirty="0"/>
              <a:t>Slide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5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AAAC0-5262-4C8A-A401-2CF5A0114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4CB48A-7A05-4D0F-A909-104EE52D7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79606A-50AF-48FB-BAD5-98A5A0E5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B028-70D0-4F99-B002-B52978369B09}" type="datetime5">
              <a:rPr lang="en-US" altLang="ko-KR" smtClean="0"/>
              <a:t>14-Oct-20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70BCE-9843-4CA8-BB46-9591A64E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10B11-C1FE-4AFD-8FB0-5C16E31A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7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C0C33-D9D9-4556-9EFF-A018D7DD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62151"/>
            <a:ext cx="11578282" cy="79229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B969F-3B8A-4348-B781-3A841DE15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FBC4DB-3E98-46BC-BB27-7BDF7577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0440D6-8746-49B3-A2F1-790E5ED4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A28C-8F7D-4622-82B7-F7DE94CA0444}" type="datetime5">
              <a:rPr lang="en-US" altLang="ko-KR" smtClean="0"/>
              <a:t>14-Oct-20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0F3DC-AE06-405D-B087-5E1430FA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2C1E35-998F-4C75-8A6F-8BC9B12C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97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2465E-670E-4CB6-85BC-29149F8F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62151"/>
            <a:ext cx="11578282" cy="79229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AE1C15-EC31-4F42-A01D-187D1F64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6A1F-1AD8-4B43-B3F3-0EDFBCC2F6D6}" type="datetime5">
              <a:rPr lang="en-US" altLang="ko-KR" smtClean="0"/>
              <a:t>14-Oct-20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28A039-A7F7-4249-B55A-AFCE789E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45C2BA-F548-4D93-BFDA-C615C4C4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2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13C7A-C4B5-43A1-9503-DB5B1D963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D912-49D1-4F99-9F89-90FAD2B249D4}" type="datetime5">
              <a:rPr lang="en-US" altLang="ko-KR" smtClean="0"/>
              <a:t>14-Oct-20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FE500E-B4E5-4852-9BEF-B6500192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0DA60E-DC5A-42B1-9036-88DBDAC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4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1BC94-36AC-4608-BE43-9D71E53F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289222"/>
            <a:ext cx="11578282" cy="48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BB6B2-FEF7-4B6A-9AA1-2678CAEAE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E05D-ED95-4792-8EFE-E5F65533171A}" type="datetime5">
              <a:rPr lang="en-US" altLang="ko-KR" smtClean="0"/>
              <a:t>14-Oct-20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FF9D4-6AB0-49AE-8379-648BF66EB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7EA65-41E5-4802-A926-D9B191C62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809" y="6348970"/>
            <a:ext cx="2780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DA2DD232-C902-4C3B-8E9A-942E2895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46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tabLst>
          <a:tab pos="914400" algn="l"/>
          <a:tab pos="2103120" algn="l"/>
        </a:tabLst>
        <a:defRPr sz="32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17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1161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C4FF6-FF4A-445F-B001-2E5CC0EFF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5669"/>
            <a:ext cx="9144000" cy="3084294"/>
          </a:xfrm>
        </p:spPr>
        <p:txBody>
          <a:bodyPr/>
          <a:lstStyle/>
          <a:p>
            <a:r>
              <a:rPr lang="en-US" altLang="ko-KR" dirty="0"/>
              <a:t>Capstone Design</a:t>
            </a:r>
            <a:br>
              <a:rPr lang="en-US" altLang="ko-KR" dirty="0"/>
            </a:br>
            <a:r>
              <a:rPr lang="en-US" altLang="ko-KR" dirty="0"/>
              <a:t>Week7</a:t>
            </a:r>
            <a:br>
              <a:rPr lang="en-US" altLang="ko-KR" dirty="0"/>
            </a:br>
            <a:r>
              <a:rPr lang="en-US" altLang="ko-KR" dirty="0"/>
              <a:t>Presentation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472961-8A9A-4FAE-B0D8-82631CBAF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92362"/>
          </a:xfrm>
        </p:spPr>
        <p:txBody>
          <a:bodyPr>
            <a:normAutofit/>
          </a:bodyPr>
          <a:lstStyle/>
          <a:p>
            <a:pPr algn="r"/>
            <a:endParaRPr lang="en-US" altLang="ko-KR" sz="1800" dirty="0"/>
          </a:p>
          <a:p>
            <a:pPr algn="r"/>
            <a:r>
              <a:rPr lang="en-US" altLang="ko-KR" sz="1800" dirty="0"/>
              <a:t>2016124099 </a:t>
            </a:r>
            <a:r>
              <a:rPr lang="ko-KR" altLang="en-US" sz="1800" dirty="0" err="1"/>
              <a:t>박관영</a:t>
            </a:r>
            <a:endParaRPr lang="en-US" altLang="ko-KR" sz="1800" dirty="0"/>
          </a:p>
          <a:p>
            <a:pPr algn="r"/>
            <a:r>
              <a:rPr lang="en-US" altLang="ko-KR" sz="1800" dirty="0"/>
              <a:t>2016124103 </a:t>
            </a:r>
            <a:r>
              <a:rPr lang="ko-KR" altLang="en-US" sz="1800" dirty="0"/>
              <a:t>박상준</a:t>
            </a:r>
            <a:endParaRPr lang="en-US" altLang="ko-KR" sz="1800" dirty="0"/>
          </a:p>
          <a:p>
            <a:pPr algn="r"/>
            <a:r>
              <a:rPr lang="en-US" altLang="ko-KR" sz="1800" dirty="0"/>
              <a:t>2016124124 </a:t>
            </a:r>
            <a:r>
              <a:rPr lang="ko-KR" altLang="en-US" sz="1800" dirty="0"/>
              <a:t>사재현</a:t>
            </a:r>
            <a:endParaRPr lang="en-US" altLang="ko-KR" sz="1800" dirty="0"/>
          </a:p>
          <a:p>
            <a:pPr algn="r"/>
            <a:r>
              <a:rPr lang="en-US" altLang="ko-KR" sz="1800" dirty="0"/>
              <a:t>2016124145 </a:t>
            </a:r>
            <a:r>
              <a:rPr lang="ko-KR" altLang="en-US" sz="1800" dirty="0"/>
              <a:t>양해찬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F3672-3ADD-492B-B252-C328ED8B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3A74-95FA-40E7-A732-4CBF582EC630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8B97CF-08D9-4675-8F35-DAB661472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5E9E9-182B-40FE-82B2-88A06BBF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90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"/>
    </mc:Choice>
    <mc:Fallback xmlns="">
      <p:transition spd="slow" advTm="12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247F28-0225-4903-ADA3-D9EB1413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ym typeface="Wingdings" panose="05000000000000000000" pitchFamily="2" charset="2"/>
              </a:rPr>
              <a:t>DianNao</a:t>
            </a:r>
            <a:r>
              <a:rPr lang="en-US" altLang="ko-KR" dirty="0">
                <a:sym typeface="Wingdings" panose="05000000000000000000" pitchFamily="2" charset="2"/>
              </a:rPr>
              <a:t> supports 3 types of neural network layers</a:t>
            </a:r>
          </a:p>
          <a:p>
            <a:pPr marL="969962" lvl="1" indent="-514350">
              <a:buFont typeface="+mj-lt"/>
              <a:buAutoNum type="arabicPeriod"/>
            </a:pPr>
            <a:r>
              <a:rPr lang="en-US" altLang="ko-KR" sz="2400" dirty="0">
                <a:sym typeface="Wingdings" panose="05000000000000000000" pitchFamily="2" charset="2"/>
              </a:rPr>
              <a:t>Convolution + activation layer</a:t>
            </a:r>
          </a:p>
          <a:p>
            <a:pPr marL="969962" lvl="1" indent="-514350">
              <a:buFont typeface="+mj-lt"/>
              <a:buAutoNum type="arabicPeriod"/>
            </a:pPr>
            <a:r>
              <a:rPr lang="en-US" altLang="ko-KR" sz="2400" dirty="0">
                <a:sym typeface="Wingdings" panose="05000000000000000000" pitchFamily="2" charset="2"/>
              </a:rPr>
              <a:t>Pooling layer</a:t>
            </a:r>
          </a:p>
          <a:p>
            <a:pPr marL="969962" lvl="1" indent="-514350">
              <a:buFont typeface="+mj-lt"/>
              <a:buAutoNum type="arabicPeriod"/>
            </a:pPr>
            <a:r>
              <a:rPr lang="en-US" altLang="ko-KR" sz="2400" dirty="0" err="1">
                <a:sym typeface="Wingdings" panose="05000000000000000000" pitchFamily="2" charset="2"/>
              </a:rPr>
              <a:t>Classiffier</a:t>
            </a:r>
            <a:r>
              <a:rPr lang="en-US" altLang="ko-KR" sz="2400" dirty="0">
                <a:sym typeface="Wingdings" panose="05000000000000000000" pitchFamily="2" charset="2"/>
              </a:rPr>
              <a:t> layer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Layers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C6D423-406A-4525-B551-5020A987A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293" y="3226423"/>
            <a:ext cx="8042552" cy="270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8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247F28-0225-4903-ADA3-D9EB1413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Tiling</a:t>
            </a:r>
          </a:p>
          <a:p>
            <a:pPr lvl="1"/>
            <a:r>
              <a:rPr lang="ko-KR" altLang="en-US" sz="2400" dirty="0"/>
              <a:t>데이터의 일부분을 잘라서 </a:t>
            </a:r>
            <a:r>
              <a:rPr lang="en-US" altLang="ko-KR" sz="2400" dirty="0"/>
              <a:t>on chip processor</a:t>
            </a:r>
            <a:r>
              <a:rPr lang="ko-KR" altLang="en-US" sz="2400" dirty="0"/>
              <a:t>에 </a:t>
            </a:r>
            <a:r>
              <a:rPr lang="en-US" altLang="ko-KR" sz="2400" dirty="0"/>
              <a:t>load</a:t>
            </a:r>
            <a:r>
              <a:rPr lang="ko-KR" altLang="en-US" sz="2400" dirty="0"/>
              <a:t>함으로써 </a:t>
            </a:r>
            <a:r>
              <a:rPr lang="en-US" altLang="ko-KR" sz="2400" dirty="0"/>
              <a:t>working memory size</a:t>
            </a:r>
            <a:r>
              <a:rPr lang="ko-KR" altLang="en-US" sz="2400" dirty="0"/>
              <a:t>를 </a:t>
            </a:r>
            <a:r>
              <a:rPr lang="en-US" altLang="ko-KR" sz="2400" dirty="0"/>
              <a:t>reduce</a:t>
            </a:r>
          </a:p>
          <a:p>
            <a:pPr lvl="1"/>
            <a:r>
              <a:rPr lang="en-US" altLang="ko-KR" sz="2400" dirty="0"/>
              <a:t>Tiling Ni x </a:t>
            </a:r>
            <a:r>
              <a:rPr lang="en-US" altLang="ko-KR" sz="2400" dirty="0" err="1"/>
              <a:t>Nn</a:t>
            </a:r>
            <a:r>
              <a:rPr lang="en-US" altLang="ko-KR" sz="2400" dirty="0"/>
              <a:t> to </a:t>
            </a:r>
            <a:r>
              <a:rPr lang="en-US" altLang="ko-KR" sz="2400" dirty="0" err="1"/>
              <a:t>Tii</a:t>
            </a:r>
            <a:r>
              <a:rPr lang="en-US" altLang="ko-KR" sz="2400" dirty="0"/>
              <a:t> x </a:t>
            </a:r>
            <a:r>
              <a:rPr lang="en-US" altLang="ko-KR" sz="2400" dirty="0" err="1"/>
              <a:t>Tnn</a:t>
            </a:r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Tiling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B17777-9E8A-4BD2-AD28-5941A07E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69" y="2982795"/>
            <a:ext cx="3597555" cy="34932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DF1C91-1B3D-4DD3-A035-EB3BE51A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415" y="3219625"/>
            <a:ext cx="6200775" cy="2667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71F841-2C88-4BDC-9C46-58BA3B7DFABF}"/>
              </a:ext>
            </a:extLst>
          </p:cNvPr>
          <p:cNvSpPr txBox="1"/>
          <p:nvPr/>
        </p:nvSpPr>
        <p:spPr>
          <a:xfrm>
            <a:off x="4495791" y="6137466"/>
            <a:ext cx="582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en-US" altLang="ko-KR" dirty="0"/>
              <a:t>Classifier layer                                Convolution layer</a:t>
            </a:r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074A31F-D617-4DBF-A6A2-64D7208C0A31}"/>
              </a:ext>
            </a:extLst>
          </p:cNvPr>
          <p:cNvSpPr/>
          <p:nvPr/>
        </p:nvSpPr>
        <p:spPr>
          <a:xfrm rot="10800000">
            <a:off x="8129979" y="6198248"/>
            <a:ext cx="193646" cy="234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5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247F28-0225-4903-ADA3-D9EB1413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Thanks to tiling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Input output neurons</a:t>
            </a:r>
          </a:p>
          <a:p>
            <a:pPr lvl="2"/>
            <a:r>
              <a:rPr lang="en-US" altLang="ko-KR" sz="2000" dirty="0" err="1">
                <a:sym typeface="Wingdings" panose="05000000000000000000" pitchFamily="2" charset="2"/>
              </a:rPr>
              <a:t>Tilied</a:t>
            </a:r>
            <a:r>
              <a:rPr lang="en-US" altLang="ko-KR" sz="2000" dirty="0">
                <a:sym typeface="Wingdings" panose="05000000000000000000" pitchFamily="2" charset="2"/>
              </a:rPr>
              <a:t> data</a:t>
            </a:r>
            <a:r>
              <a:rPr lang="ko-KR" altLang="en-US" sz="2000" dirty="0">
                <a:sym typeface="Wingdings" panose="05000000000000000000" pitchFamily="2" charset="2"/>
              </a:rPr>
              <a:t>는 </a:t>
            </a:r>
            <a:r>
              <a:rPr lang="en-US" altLang="ko-KR" sz="2000" dirty="0">
                <a:sym typeface="Wingdings" panose="05000000000000000000" pitchFamily="2" charset="2"/>
              </a:rPr>
              <a:t>L1 cache</a:t>
            </a:r>
            <a:r>
              <a:rPr lang="ko-KR" altLang="en-US" sz="2000" dirty="0">
                <a:sym typeface="Wingdings" panose="05000000000000000000" pitchFamily="2" charset="2"/>
              </a:rPr>
              <a:t>에 넣을 수 있음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/>
            <a:r>
              <a:rPr lang="en-US" altLang="ko-KR" sz="2000" dirty="0">
                <a:sym typeface="Wingdings" panose="05000000000000000000" pitchFamily="2" charset="2"/>
              </a:rPr>
              <a:t>Input / output data can be reused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Filter weights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sz="2000" dirty="0">
                <a:sym typeface="Wingdings" panose="05000000000000000000" pitchFamily="2" charset="2"/>
              </a:rPr>
              <a:t>No reuse within layer</a:t>
            </a:r>
          </a:p>
          <a:p>
            <a:pPr lvl="2"/>
            <a:r>
              <a:rPr lang="ko-KR" altLang="en-US" sz="2000" dirty="0">
                <a:sym typeface="Wingdings" panose="05000000000000000000" pitchFamily="2" charset="2"/>
              </a:rPr>
              <a:t>새로운 </a:t>
            </a:r>
            <a:r>
              <a:rPr lang="en-US" altLang="ko-KR" sz="2000" dirty="0">
                <a:sym typeface="Wingdings" panose="05000000000000000000" pitchFamily="2" charset="2"/>
              </a:rPr>
              <a:t>input data</a:t>
            </a:r>
            <a:r>
              <a:rPr lang="ko-KR" altLang="en-US" sz="2000" dirty="0">
                <a:sym typeface="Wingdings" panose="05000000000000000000" pitchFamily="2" charset="2"/>
              </a:rPr>
              <a:t>에 대해서는 </a:t>
            </a:r>
            <a:r>
              <a:rPr lang="en-US" altLang="ko-KR" sz="2000" dirty="0">
                <a:sym typeface="Wingdings" panose="05000000000000000000" pitchFamily="2" charset="2"/>
              </a:rPr>
              <a:t>reuse </a:t>
            </a:r>
            <a:r>
              <a:rPr lang="ko-KR" altLang="en-US" sz="2000" dirty="0">
                <a:sym typeface="Wingdings" panose="05000000000000000000" pitchFamily="2" charset="2"/>
              </a:rPr>
              <a:t>가능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/>
            <a:r>
              <a:rPr lang="en-US" altLang="ko-KR" sz="2000" dirty="0">
                <a:sym typeface="Wingdings" panose="05000000000000000000" pitchFamily="2" charset="2"/>
              </a:rPr>
              <a:t>L1</a:t>
            </a:r>
            <a:r>
              <a:rPr lang="ko-KR" altLang="en-US" sz="2000" dirty="0">
                <a:sym typeface="Wingdings" panose="05000000000000000000" pitchFamily="2" charset="2"/>
              </a:rPr>
              <a:t>보다 큰</a:t>
            </a:r>
            <a:r>
              <a:rPr lang="en-US" altLang="ko-KR" sz="2000" dirty="0">
                <a:sym typeface="Wingdings" panose="05000000000000000000" pitchFamily="2" charset="2"/>
              </a:rPr>
              <a:t> L2 cache </a:t>
            </a:r>
            <a:r>
              <a:rPr lang="ko-KR" altLang="en-US" sz="2000" dirty="0">
                <a:sym typeface="Wingdings" panose="05000000000000000000" pitchFamily="2" charset="2"/>
              </a:rPr>
              <a:t>가 모든 </a:t>
            </a:r>
            <a:r>
              <a:rPr lang="en-US" altLang="ko-KR" sz="2000" dirty="0">
                <a:sym typeface="Wingdings" panose="05000000000000000000" pitchFamily="2" charset="2"/>
              </a:rPr>
              <a:t>weights </a:t>
            </a:r>
            <a:r>
              <a:rPr lang="ko-KR" altLang="en-US" sz="2000" dirty="0">
                <a:sym typeface="Wingdings" panose="05000000000000000000" pitchFamily="2" charset="2"/>
              </a:rPr>
              <a:t>저장 가능</a:t>
            </a:r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Tiling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C3CAF4-6B10-407F-B8A9-CD090532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91" y="1518630"/>
            <a:ext cx="5171551" cy="44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247F28-0225-4903-ADA3-D9EB1413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Memory bandwidth requirements</a:t>
            </a:r>
          </a:p>
          <a:p>
            <a:pPr lvl="1"/>
            <a:r>
              <a:rPr lang="en-US" altLang="ko-KR" dirty="0"/>
              <a:t>Convolution layer</a:t>
            </a:r>
          </a:p>
          <a:p>
            <a:pPr lvl="2"/>
            <a:r>
              <a:rPr lang="ko-KR" altLang="en-US" dirty="0" err="1"/>
              <a:t>컨볼루션</a:t>
            </a:r>
            <a:r>
              <a:rPr lang="ko-KR" altLang="en-US" dirty="0"/>
              <a:t> 층에 대한 </a:t>
            </a:r>
            <a:r>
              <a:rPr lang="en-US" altLang="ko-KR" dirty="0"/>
              <a:t>data</a:t>
            </a:r>
            <a:r>
              <a:rPr lang="ko-KR" altLang="en-US" dirty="0"/>
              <a:t>는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모두 </a:t>
            </a:r>
            <a:r>
              <a:rPr lang="en-US" altLang="ko-KR" dirty="0"/>
              <a:t>on chip </a:t>
            </a:r>
            <a:r>
              <a:rPr lang="ko-KR" altLang="en-US" dirty="0"/>
              <a:t>가능하다</a:t>
            </a:r>
            <a:r>
              <a:rPr lang="en-US" altLang="ko-KR" dirty="0"/>
              <a:t>.</a:t>
            </a:r>
          </a:p>
          <a:p>
            <a:pPr marL="914400" lvl="2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* Private </a:t>
            </a:r>
            <a:r>
              <a:rPr lang="en-US" altLang="ko-KR" sz="1600" dirty="0" err="1">
                <a:solidFill>
                  <a:srgbClr val="FF0000"/>
                </a:solidFill>
              </a:rPr>
              <a:t>kunnel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은 요즘 사용 </a:t>
            </a:r>
            <a:r>
              <a:rPr lang="en-US" altLang="ko-KR" sz="1600" dirty="0">
                <a:solidFill>
                  <a:srgbClr val="FF0000"/>
                </a:solidFill>
              </a:rPr>
              <a:t>x</a:t>
            </a:r>
            <a:endParaRPr lang="en-US" altLang="ko-KR" sz="1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Tiling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B36C7D-6BD5-4083-A927-63844B4F6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977" y="1851213"/>
            <a:ext cx="5763985" cy="42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247F28-0225-4903-ADA3-D9EB1413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Main Components </a:t>
            </a:r>
            <a:endParaRPr lang="en-US" altLang="ko-KR" sz="2800" dirty="0"/>
          </a:p>
          <a:p>
            <a:pPr lvl="1"/>
            <a:r>
              <a:rPr lang="en-US" altLang="ko-KR" sz="2400" dirty="0"/>
              <a:t> Neural Functional Unit (NFU) </a:t>
            </a:r>
          </a:p>
          <a:p>
            <a:pPr lvl="1"/>
            <a:r>
              <a:rPr lang="en-US" altLang="ko-KR" sz="2400" dirty="0"/>
              <a:t> Input buffer for input neurons (</a:t>
            </a:r>
            <a:r>
              <a:rPr lang="en-US" altLang="ko-KR" sz="2400" dirty="0" err="1"/>
              <a:t>NBin</a:t>
            </a:r>
            <a:r>
              <a:rPr lang="en-US" altLang="ko-KR" sz="2400" dirty="0"/>
              <a:t>) </a:t>
            </a:r>
          </a:p>
          <a:p>
            <a:pPr lvl="1"/>
            <a:r>
              <a:rPr lang="en-US" altLang="ko-KR" sz="2400" dirty="0"/>
              <a:t> Output buffer for output neurons (</a:t>
            </a:r>
            <a:r>
              <a:rPr lang="en-US" altLang="ko-KR" sz="2400" dirty="0" err="1"/>
              <a:t>NBout</a:t>
            </a:r>
            <a:r>
              <a:rPr lang="en-US" altLang="ko-KR" sz="2400" dirty="0"/>
              <a:t>) </a:t>
            </a:r>
          </a:p>
          <a:p>
            <a:pPr lvl="1"/>
            <a:r>
              <a:rPr lang="en-US" altLang="ko-KR" sz="2400" dirty="0"/>
              <a:t> Synapse buffer (SB) </a:t>
            </a:r>
          </a:p>
          <a:p>
            <a:pPr lvl="1"/>
            <a:r>
              <a:rPr lang="en-US" altLang="ko-KR" sz="2400" dirty="0"/>
              <a:t> Control processor (CP)</a:t>
            </a:r>
          </a:p>
          <a:p>
            <a:r>
              <a:rPr lang="en-US" altLang="ko-KR" dirty="0"/>
              <a:t>3 stage implementation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Functional Unit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D058A6-90A1-4470-B8AF-A9A0D1F8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04" y="1853966"/>
            <a:ext cx="5342733" cy="41693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952E3B-3C12-4770-B4ED-74348493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45" y="4507552"/>
            <a:ext cx="5629013" cy="130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247F28-0225-4903-ADA3-D9EB1413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 Local SRAM (Scratchpad)</a:t>
            </a:r>
          </a:p>
          <a:p>
            <a:pPr lvl="1"/>
            <a:r>
              <a:rPr lang="en-US" altLang="ko-KR" sz="2400" dirty="0"/>
              <a:t>Locality</a:t>
            </a:r>
            <a:r>
              <a:rPr lang="ko-KR" altLang="en-US" sz="2400" dirty="0"/>
              <a:t>를 최대한 이용하고자 함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400" dirty="0"/>
              <a:t>연산 자체는 단순하고 </a:t>
            </a:r>
            <a:r>
              <a:rPr lang="en-US" altLang="ko-KR" sz="2400" dirty="0"/>
              <a:t>control</a:t>
            </a:r>
            <a:r>
              <a:rPr lang="ko-KR" altLang="en-US" sz="2400" dirty="0"/>
              <a:t>이 가능하므로 </a:t>
            </a:r>
            <a:r>
              <a:rPr lang="en-US" altLang="ko-KR" sz="2400" dirty="0"/>
              <a:t>SRAM</a:t>
            </a:r>
            <a:r>
              <a:rPr lang="ko-KR" altLang="en-US" sz="2400" dirty="0"/>
              <a:t>을 사용함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400" dirty="0"/>
              <a:t>사용자가 지정하는 </a:t>
            </a:r>
            <a:r>
              <a:rPr lang="en-US" altLang="ko-KR" sz="2400" dirty="0"/>
              <a:t>data</a:t>
            </a:r>
            <a:r>
              <a:rPr lang="ko-KR" altLang="en-US" sz="2400" dirty="0"/>
              <a:t>를 직접 </a:t>
            </a:r>
            <a:r>
              <a:rPr lang="en-US" altLang="ko-KR" sz="2400" dirty="0"/>
              <a:t>store/load </a:t>
            </a:r>
            <a:r>
              <a:rPr lang="ko-KR" altLang="en-US" sz="2400" dirty="0"/>
              <a:t>할 수 있음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400" dirty="0"/>
              <a:t>적은 </a:t>
            </a:r>
            <a:r>
              <a:rPr lang="en-US" altLang="ko-KR" sz="2400" dirty="0"/>
              <a:t>algorithms</a:t>
            </a:r>
            <a:r>
              <a:rPr lang="ko-KR" altLang="en-US" sz="2400" dirty="0"/>
              <a:t>에 </a:t>
            </a:r>
            <a:r>
              <a:rPr lang="en-US" altLang="ko-KR" sz="2400" dirty="0"/>
              <a:t>locality </a:t>
            </a:r>
            <a:r>
              <a:rPr lang="ko-KR" altLang="en-US" sz="2400" dirty="0"/>
              <a:t>효율이 좋다</a:t>
            </a:r>
            <a:r>
              <a:rPr lang="en-US" altLang="ko-KR" sz="2400" dirty="0"/>
              <a:t>.</a:t>
            </a:r>
          </a:p>
          <a:p>
            <a:r>
              <a:rPr lang="en-US" altLang="ko-KR" dirty="0"/>
              <a:t>Split buffers</a:t>
            </a:r>
          </a:p>
          <a:p>
            <a:pPr lvl="1"/>
            <a:r>
              <a:rPr lang="ko-KR" altLang="en-US" sz="2400" dirty="0"/>
              <a:t>각 </a:t>
            </a:r>
            <a:r>
              <a:rPr lang="en-US" altLang="ko-KR" sz="2400" dirty="0"/>
              <a:t>data</a:t>
            </a:r>
            <a:r>
              <a:rPr lang="ko-KR" altLang="en-US" sz="2400" dirty="0"/>
              <a:t> </a:t>
            </a:r>
            <a:r>
              <a:rPr lang="en-US" altLang="ko-KR" sz="2400" dirty="0"/>
              <a:t>width</a:t>
            </a:r>
            <a:r>
              <a:rPr lang="ko-KR" altLang="en-US" sz="2400" dirty="0"/>
              <a:t>에 알맞은 크기의 </a:t>
            </a:r>
            <a:r>
              <a:rPr lang="en-US" altLang="ko-KR" sz="2400" dirty="0"/>
              <a:t>buffer</a:t>
            </a:r>
            <a:r>
              <a:rPr lang="ko-KR" altLang="en-US" sz="2400" dirty="0"/>
              <a:t>를 할당하여 공간 효율 증가</a:t>
            </a:r>
            <a:r>
              <a:rPr lang="en-US" altLang="ko-KR" sz="2400" dirty="0"/>
              <a:t>.</a:t>
            </a:r>
          </a:p>
          <a:p>
            <a:pPr lvl="1"/>
            <a:r>
              <a:rPr lang="en-US" altLang="ko-KR" sz="2400" dirty="0"/>
              <a:t>Locality behaviors</a:t>
            </a:r>
            <a:r>
              <a:rPr lang="ko-KR" altLang="en-US" sz="2400" dirty="0"/>
              <a:t>에 </a:t>
            </a:r>
            <a:r>
              <a:rPr lang="en-US" altLang="ko-KR" sz="2400" dirty="0" err="1"/>
              <a:t>conflic</a:t>
            </a:r>
            <a:r>
              <a:rPr lang="ko-KR" altLang="en-US" sz="2400" dirty="0"/>
              <a:t>를 줄이고자 함</a:t>
            </a:r>
            <a:r>
              <a:rPr lang="en-US" altLang="ko-KR" sz="2400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Storage Buffer Structure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797013-BD61-4C83-8B73-3B5EE03A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734" y="4519613"/>
            <a:ext cx="42481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5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247F28-0225-4903-ADA3-D9EB1413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Pipelining </a:t>
            </a:r>
          </a:p>
          <a:p>
            <a:pPr lvl="1"/>
            <a:r>
              <a:rPr lang="en-US" altLang="ko-KR" sz="2400" dirty="0"/>
              <a:t>Memory transfer</a:t>
            </a:r>
            <a:r>
              <a:rPr lang="ko-KR" altLang="en-US" sz="2400" dirty="0"/>
              <a:t>와 </a:t>
            </a:r>
            <a:r>
              <a:rPr lang="en-US" altLang="ko-KR" sz="2400" dirty="0"/>
              <a:t>computation</a:t>
            </a:r>
            <a:r>
              <a:rPr lang="ko-KR" altLang="en-US" sz="2400" dirty="0"/>
              <a:t>을 분리 가능</a:t>
            </a:r>
            <a:endParaRPr lang="en-US" altLang="ko-KR" sz="2400" dirty="0"/>
          </a:p>
          <a:p>
            <a:pPr lvl="1"/>
            <a:r>
              <a:rPr lang="ko-KR" altLang="en-US" sz="2400" dirty="0"/>
              <a:t>첫번째 </a:t>
            </a:r>
            <a:r>
              <a:rPr lang="en-US" altLang="ko-KR" sz="2400" dirty="0"/>
              <a:t>data</a:t>
            </a:r>
            <a:r>
              <a:rPr lang="ko-KR" altLang="en-US" sz="2400" dirty="0"/>
              <a:t>가 </a:t>
            </a:r>
            <a:r>
              <a:rPr lang="en-US" altLang="ko-KR" sz="2400" dirty="0"/>
              <a:t>data pass</a:t>
            </a:r>
            <a:r>
              <a:rPr lang="ko-KR" altLang="en-US" sz="2400" dirty="0"/>
              <a:t>해서</a:t>
            </a:r>
            <a:r>
              <a:rPr lang="en-US" altLang="ko-KR" sz="2400" dirty="0"/>
              <a:t> </a:t>
            </a:r>
            <a:r>
              <a:rPr lang="ko-KR" altLang="en-US" sz="2400" dirty="0"/>
              <a:t>진행 중에 미리 다음 </a:t>
            </a:r>
            <a:r>
              <a:rPr lang="en-US" altLang="ko-KR" sz="2400" dirty="0"/>
              <a:t>data</a:t>
            </a:r>
            <a:r>
              <a:rPr lang="ko-KR" altLang="en-US" sz="2400" dirty="0"/>
              <a:t>를 </a:t>
            </a:r>
            <a:r>
              <a:rPr lang="en-US" altLang="ko-KR" sz="2400" dirty="0"/>
              <a:t>pre-fetch</a:t>
            </a:r>
            <a:r>
              <a:rPr lang="ko-KR" altLang="en-US" sz="2400" dirty="0"/>
              <a:t>하여 </a:t>
            </a:r>
            <a:r>
              <a:rPr lang="en-US" altLang="ko-KR" sz="2400" dirty="0"/>
              <a:t>memory accessing</a:t>
            </a:r>
            <a:r>
              <a:rPr lang="ko-KR" altLang="en-US" sz="2400" dirty="0"/>
              <a:t> 시간을 줄임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400" dirty="0"/>
              <a:t>ex) </a:t>
            </a:r>
            <a:r>
              <a:rPr lang="ko-KR" altLang="en-US" sz="2400" dirty="0"/>
              <a:t>첫번째 </a:t>
            </a:r>
            <a:r>
              <a:rPr lang="en-US" altLang="ko-KR" sz="2400" dirty="0"/>
              <a:t>data </a:t>
            </a:r>
            <a:r>
              <a:rPr lang="ko-KR" altLang="en-US" sz="2400" dirty="0"/>
              <a:t>이동</a:t>
            </a:r>
            <a:r>
              <a:rPr lang="en-US" altLang="ko-KR" sz="2400" dirty="0"/>
              <a:t>, </a:t>
            </a:r>
            <a:r>
              <a:rPr lang="ko-KR" altLang="en-US" sz="2400" dirty="0"/>
              <a:t>연산 동시에 두번째 </a:t>
            </a:r>
            <a:r>
              <a:rPr lang="en-US" altLang="ko-KR" sz="2400" dirty="0"/>
              <a:t>data</a:t>
            </a:r>
            <a:r>
              <a:rPr lang="ko-KR" altLang="en-US" sz="2400" dirty="0"/>
              <a:t>가 </a:t>
            </a:r>
            <a:r>
              <a:rPr lang="en-US" altLang="ko-KR" sz="2400" dirty="0"/>
              <a:t>load </a:t>
            </a:r>
            <a:r>
              <a:rPr lang="ko-KR" altLang="en-US" sz="2400" dirty="0"/>
              <a:t>되었거나 이미 </a:t>
            </a:r>
            <a:r>
              <a:rPr lang="en-US" altLang="ko-KR" sz="2400" dirty="0"/>
              <a:t>load</a:t>
            </a:r>
            <a:r>
              <a:rPr lang="ko-KR" altLang="en-US" sz="2400" dirty="0"/>
              <a:t>되어있음</a:t>
            </a:r>
            <a:r>
              <a:rPr lang="en-US" altLang="ko-KR" sz="2400" dirty="0"/>
              <a:t>.</a:t>
            </a:r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r>
              <a:rPr lang="ko-KR" altLang="en-US" sz="2400" dirty="0"/>
              <a:t>중간의 </a:t>
            </a:r>
            <a:r>
              <a:rPr lang="en-US" altLang="ko-KR" sz="2400" dirty="0"/>
              <a:t>pipeline</a:t>
            </a:r>
            <a:r>
              <a:rPr lang="ko-KR" altLang="en-US" sz="2400" dirty="0"/>
              <a:t> </a:t>
            </a:r>
            <a:r>
              <a:rPr lang="en-US" altLang="ko-KR" sz="2400" dirty="0"/>
              <a:t>register</a:t>
            </a:r>
            <a:r>
              <a:rPr lang="ko-KR" altLang="en-US" sz="2400" dirty="0"/>
              <a:t>가 있어서 중간 결과를 메모리에 읽고 쓸 수 있음</a:t>
            </a:r>
            <a:r>
              <a:rPr lang="en-US" altLang="ko-KR" sz="2400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Functional Unit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D10EF5-BAA8-4B67-BB88-AB3EA6D8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99" y="4118960"/>
            <a:ext cx="4010025" cy="24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49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247F28-0225-4903-ADA3-D9EB1413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 processor </a:t>
            </a:r>
          </a:p>
          <a:p>
            <a:pPr lvl="1"/>
            <a:r>
              <a:rPr lang="en-US" altLang="ko-KR" sz="2400" dirty="0"/>
              <a:t>NFU pipelines</a:t>
            </a:r>
            <a:r>
              <a:rPr lang="ko-KR" altLang="en-US" sz="2400" dirty="0"/>
              <a:t>를 </a:t>
            </a:r>
            <a:r>
              <a:rPr lang="en-US" altLang="ko-KR" sz="2400" dirty="0"/>
              <a:t>control </a:t>
            </a:r>
            <a:r>
              <a:rPr lang="ko-KR" altLang="en-US" sz="2400" dirty="0"/>
              <a:t>하기 위한 </a:t>
            </a:r>
            <a:r>
              <a:rPr lang="en-US" altLang="ko-KR" sz="2400" dirty="0"/>
              <a:t>signal</a:t>
            </a:r>
            <a:r>
              <a:rPr lang="ko-KR" altLang="en-US" sz="2400" dirty="0"/>
              <a:t>을 </a:t>
            </a:r>
            <a:r>
              <a:rPr lang="en-US" altLang="ko-KR" sz="2400" dirty="0"/>
              <a:t>generate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pPr lvl="1"/>
            <a:r>
              <a:rPr lang="en-US" altLang="ko-KR" sz="2400" dirty="0"/>
              <a:t>General </a:t>
            </a:r>
            <a:r>
              <a:rPr lang="en-US" altLang="ko-KR" sz="2400" dirty="0" err="1"/>
              <a:t>processo</a:t>
            </a:r>
            <a:r>
              <a:rPr lang="ko-KR" altLang="en-US" sz="2400" dirty="0"/>
              <a:t>처럼 많은 </a:t>
            </a:r>
            <a:r>
              <a:rPr lang="en-US" altLang="ko-KR" sz="2400" dirty="0"/>
              <a:t>instruction</a:t>
            </a:r>
            <a:r>
              <a:rPr lang="ko-KR" altLang="en-US" sz="2400" dirty="0"/>
              <a:t>을 </a:t>
            </a:r>
            <a:r>
              <a:rPr lang="en-US" altLang="ko-KR" sz="2400" dirty="0"/>
              <a:t>support</a:t>
            </a:r>
            <a:r>
              <a:rPr lang="ko-KR" altLang="en-US" sz="2400" dirty="0"/>
              <a:t>하지 않지만 필요한 연산에는 </a:t>
            </a:r>
            <a:r>
              <a:rPr lang="en-US" altLang="ko-KR" sz="2400" dirty="0"/>
              <a:t>support.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Functional Unit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2B1256-CC3A-49B2-8EC7-3824ECDD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0" y="3583004"/>
            <a:ext cx="5934075" cy="171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7E0A54-4A4F-47FC-A9D7-6A351CB7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291" y="3016768"/>
            <a:ext cx="3712344" cy="30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2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F04F341-2D43-42BD-B3AF-A1DE2743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815" y="1876133"/>
            <a:ext cx="9620250" cy="381000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r>
              <a:rPr lang="ko-KR" altLang="en-US" dirty="0"/>
              <a:t> </a:t>
            </a:r>
            <a:r>
              <a:rPr lang="en-US" altLang="ko-KR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393582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Result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Compare against a x86 core </a:t>
            </a:r>
            <a:r>
              <a:rPr lang="en-US" altLang="ko-KR" sz="2400" dirty="0"/>
              <a:t>(128-bit SIMD with SSE/SSE2 at 2 GHz)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4D8D25-5254-4984-8121-10EC66E5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57" y="1738912"/>
            <a:ext cx="8651287" cy="46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4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DF53B9-84DA-4B8D-909B-716BDDB9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98E35C-D01F-4A6C-8EC6-648F5ADC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4B4F1-7163-458D-B931-716FFCA7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16E7DC0-DB83-4F57-96E6-4DF59754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NPU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AB08628-468B-4BE0-9B2A-5497381E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8" y="1424539"/>
            <a:ext cx="11033761" cy="4752424"/>
          </a:xfrm>
        </p:spPr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병렬 연산에 취약함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GPU : </a:t>
            </a:r>
            <a:r>
              <a:rPr lang="ko-KR" altLang="en-US" dirty="0"/>
              <a:t>병렬 연산에 원활한 수행 가능</a:t>
            </a:r>
            <a:r>
              <a:rPr lang="en-US" altLang="ko-KR" dirty="0"/>
              <a:t>,  </a:t>
            </a:r>
          </a:p>
          <a:p>
            <a:pPr marL="0" indent="0">
              <a:buNone/>
            </a:pPr>
            <a:r>
              <a:rPr lang="en-US" altLang="ko-KR" dirty="0"/>
              <a:t>               Neural Network</a:t>
            </a:r>
            <a:r>
              <a:rPr lang="ko-KR" altLang="en-US" dirty="0"/>
              <a:t>에 최적화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en-US" altLang="ko-KR" dirty="0"/>
              <a:t>NPU :  Neural Network</a:t>
            </a:r>
            <a:r>
              <a:rPr lang="ko-KR" altLang="en-US" dirty="0"/>
              <a:t>에 최적화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               GPU</a:t>
            </a:r>
            <a:r>
              <a:rPr lang="ko-KR" altLang="en-US" dirty="0"/>
              <a:t>보다 전력 대비 연산 량 우수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959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Eyeriss</a:t>
            </a:r>
            <a:r>
              <a:rPr lang="en-US" altLang="ko-KR" dirty="0"/>
              <a:t>(ISCA 2016,JSSC 2017)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Accelerator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 (CNN)</a:t>
            </a:r>
          </a:p>
          <a:p>
            <a:pPr lvl="1"/>
            <a:r>
              <a:rPr lang="ko-KR" altLang="en-US" sz="2400" dirty="0"/>
              <a:t>큰 용량의 데이터</a:t>
            </a:r>
            <a:endParaRPr lang="en-US" altLang="ko-KR" sz="2400" dirty="0"/>
          </a:p>
          <a:p>
            <a:pPr lvl="1"/>
            <a:r>
              <a:rPr lang="ko-KR" altLang="en-US" sz="2400" dirty="0"/>
              <a:t>효율적인 </a:t>
            </a:r>
            <a:r>
              <a:rPr lang="en-US" altLang="ko-KR" sz="2400" dirty="0"/>
              <a:t>data transfer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목표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pt-BR" altLang="ko-KR" dirty="0"/>
              <a:t>external memory</a:t>
            </a:r>
            <a:r>
              <a:rPr lang="ko-KR" altLang="en-US" dirty="0"/>
              <a:t>인 </a:t>
            </a:r>
            <a:r>
              <a:rPr lang="en-US" altLang="ko-KR" dirty="0"/>
              <a:t>DRAM</a:t>
            </a:r>
            <a:r>
              <a:rPr lang="ko-KR" altLang="en-US" dirty="0"/>
              <a:t>의 </a:t>
            </a:r>
            <a:r>
              <a:rPr lang="en-US" altLang="ko-KR" dirty="0"/>
              <a:t>data movement</a:t>
            </a:r>
            <a:r>
              <a:rPr lang="ko-KR" altLang="en-US" dirty="0"/>
              <a:t>를 최소화 하자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239937-C587-47D9-A6F8-1E8F3531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115" y="3733092"/>
            <a:ext cx="7105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81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hierarchy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Additional memories between DRAM and computation unit </a:t>
            </a:r>
          </a:p>
          <a:p>
            <a:pPr lvl="1"/>
            <a:r>
              <a:rPr lang="en-US" altLang="ko-KR" sz="2400" dirty="0"/>
              <a:t>DRAM</a:t>
            </a:r>
            <a:r>
              <a:rPr lang="ko-KR" altLang="en-US" sz="2400" dirty="0"/>
              <a:t>과 </a:t>
            </a:r>
            <a:r>
              <a:rPr lang="en-US" altLang="ko-KR" sz="2400" dirty="0"/>
              <a:t>Computation unit </a:t>
            </a:r>
            <a:r>
              <a:rPr lang="ko-KR" altLang="en-US" sz="2400" dirty="0"/>
              <a:t>사이에 </a:t>
            </a:r>
            <a:r>
              <a:rPr lang="en-US" altLang="ko-KR" sz="2400" dirty="0"/>
              <a:t>On chip Memory</a:t>
            </a:r>
            <a:r>
              <a:rPr lang="ko-KR" altLang="en-US" sz="2400" dirty="0"/>
              <a:t>를 추가함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      on chip memory</a:t>
            </a:r>
            <a:r>
              <a:rPr lang="ko-KR" altLang="en-US" sz="2400" dirty="0">
                <a:sym typeface="Wingdings" panose="05000000000000000000" pitchFamily="2" charset="2"/>
              </a:rPr>
              <a:t>에 </a:t>
            </a:r>
            <a:r>
              <a:rPr lang="en-US" altLang="ko-KR" sz="2400" dirty="0">
                <a:sym typeface="Wingdings" panose="05000000000000000000" pitchFamily="2" charset="2"/>
              </a:rPr>
              <a:t>data</a:t>
            </a:r>
            <a:r>
              <a:rPr lang="ko-KR" altLang="en-US" sz="2400" dirty="0">
                <a:sym typeface="Wingdings" panose="05000000000000000000" pitchFamily="2" charset="2"/>
              </a:rPr>
              <a:t>를 불러 놓고 최대한 많이 </a:t>
            </a:r>
            <a:r>
              <a:rPr lang="en-US" altLang="ko-KR" sz="2400" dirty="0">
                <a:sym typeface="Wingdings" panose="05000000000000000000" pitchFamily="2" charset="2"/>
              </a:rPr>
              <a:t>data</a:t>
            </a:r>
            <a:r>
              <a:rPr lang="ko-KR" altLang="en-US" sz="2400" dirty="0">
                <a:sym typeface="Wingdings" panose="05000000000000000000" pitchFamily="2" charset="2"/>
              </a:rPr>
              <a:t>를 </a:t>
            </a:r>
            <a:r>
              <a:rPr lang="en-US" altLang="ko-KR" sz="2400" dirty="0">
                <a:sym typeface="Wingdings" panose="05000000000000000000" pitchFamily="2" charset="2"/>
              </a:rPr>
              <a:t>reuse, accumulation</a:t>
            </a:r>
            <a:r>
              <a:rPr lang="ko-KR" altLang="en-US" sz="2400" dirty="0">
                <a:sym typeface="Wingdings" panose="05000000000000000000" pitchFamily="2" charset="2"/>
              </a:rPr>
              <a:t>한다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D60A36-DC14-4755-9B08-37C5F2D0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482" y="3058315"/>
            <a:ext cx="4748915" cy="32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6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Reuse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reuse</a:t>
            </a:r>
          </a:p>
          <a:p>
            <a:pPr lvl="1"/>
            <a:r>
              <a:rPr lang="en-US" altLang="ko-KR" sz="2400" dirty="0"/>
              <a:t> DRAM</a:t>
            </a:r>
            <a:r>
              <a:rPr lang="ko-KR" altLang="en-US" sz="2400" dirty="0"/>
              <a:t>에서의 </a:t>
            </a:r>
            <a:r>
              <a:rPr lang="en-US" altLang="ko-KR" sz="2400" dirty="0"/>
              <a:t>data access </a:t>
            </a:r>
            <a:r>
              <a:rPr lang="ko-KR" altLang="en-US" sz="2400" dirty="0"/>
              <a:t>없이  </a:t>
            </a:r>
            <a:r>
              <a:rPr lang="en-US" altLang="ko-KR" sz="2400" dirty="0"/>
              <a:t>on chip data</a:t>
            </a:r>
            <a:r>
              <a:rPr lang="ko-KR" altLang="en-US" sz="2400" dirty="0"/>
              <a:t>를 </a:t>
            </a:r>
            <a:r>
              <a:rPr lang="en-US" altLang="ko-KR" sz="2400" dirty="0"/>
              <a:t>reuse</a:t>
            </a:r>
          </a:p>
          <a:p>
            <a:pPr lvl="2"/>
            <a:r>
              <a:rPr lang="en-US" altLang="ko-KR" sz="2000" dirty="0"/>
              <a:t>Convolution reuse: </a:t>
            </a:r>
            <a:r>
              <a:rPr lang="ko-KR" altLang="en-US" sz="2000" dirty="0"/>
              <a:t>만약에 </a:t>
            </a:r>
            <a:r>
              <a:rPr lang="en-US" altLang="ko-KR" sz="2000" dirty="0"/>
              <a:t>stride</a:t>
            </a:r>
            <a:r>
              <a:rPr lang="ko-KR" altLang="en-US" sz="2000" dirty="0"/>
              <a:t>가 </a:t>
            </a:r>
            <a:r>
              <a:rPr lang="en-US" altLang="ko-KR" sz="2000" dirty="0"/>
              <a:t>1</a:t>
            </a:r>
            <a:r>
              <a:rPr lang="ko-KR" altLang="en-US" sz="2000" dirty="0"/>
              <a:t>이면 </a:t>
            </a:r>
            <a:r>
              <a:rPr lang="en-US" altLang="ko-KR" sz="2000" dirty="0"/>
              <a:t>sliding </a:t>
            </a:r>
            <a:r>
              <a:rPr lang="ko-KR" altLang="en-US" sz="2000" dirty="0"/>
              <a:t>하면서 겹치는 부분이 많기에 </a:t>
            </a:r>
            <a:r>
              <a:rPr lang="en-US" altLang="ko-KR" sz="2000" dirty="0"/>
              <a:t>reuse</a:t>
            </a:r>
            <a:r>
              <a:rPr lang="ko-KR" altLang="en-US" sz="2000" dirty="0"/>
              <a:t>가능</a:t>
            </a:r>
            <a:endParaRPr lang="en-US" altLang="ko-KR" sz="2000" dirty="0"/>
          </a:p>
          <a:p>
            <a:pPr lvl="2"/>
            <a:r>
              <a:rPr lang="en-US" altLang="ko-KR" sz="2000" dirty="0"/>
              <a:t>Image reuse: input image</a:t>
            </a:r>
            <a:r>
              <a:rPr lang="ko-KR" altLang="en-US" sz="2000" dirty="0"/>
              <a:t>를 계속 </a:t>
            </a:r>
            <a:r>
              <a:rPr lang="en-US" altLang="ko-KR" sz="2000" dirty="0"/>
              <a:t>reuse</a:t>
            </a:r>
            <a:r>
              <a:rPr lang="ko-KR" altLang="en-US" sz="2000" dirty="0"/>
              <a:t>하면서 </a:t>
            </a:r>
            <a:r>
              <a:rPr lang="en-US" altLang="ko-KR" sz="2000" dirty="0"/>
              <a:t>filter</a:t>
            </a:r>
            <a:r>
              <a:rPr lang="ko-KR" altLang="en-US" sz="2000" dirty="0"/>
              <a:t>를 바꿔가는 경우</a:t>
            </a:r>
            <a:endParaRPr lang="en-US" altLang="ko-KR" sz="2000" dirty="0"/>
          </a:p>
          <a:p>
            <a:pPr lvl="2"/>
            <a:r>
              <a:rPr lang="en-US" altLang="ko-KR" sz="2000" dirty="0"/>
              <a:t>Filter reuse: filter</a:t>
            </a:r>
            <a:r>
              <a:rPr lang="ko-KR" altLang="en-US" sz="2000" dirty="0"/>
              <a:t>는 계속 </a:t>
            </a:r>
            <a:r>
              <a:rPr lang="en-US" altLang="ko-KR" sz="2000" dirty="0"/>
              <a:t>reuse</a:t>
            </a:r>
            <a:r>
              <a:rPr lang="ko-KR" altLang="en-US" sz="2000" dirty="0"/>
              <a:t>하고 </a:t>
            </a:r>
            <a:r>
              <a:rPr lang="en-US" altLang="ko-KR" sz="2000" dirty="0"/>
              <a:t>, input image</a:t>
            </a:r>
            <a:r>
              <a:rPr lang="ko-KR" altLang="en-US" sz="2000" dirty="0"/>
              <a:t>를 바꿔가는 경우</a:t>
            </a:r>
            <a:endParaRPr lang="en-US" altLang="ko-KR" sz="2000" dirty="0"/>
          </a:p>
          <a:p>
            <a:pPr lvl="2"/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C39C81-FDC4-4005-B6F4-E3EF1826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38" y="3171291"/>
            <a:ext cx="8710944" cy="318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94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Spatial Architecture for CNN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5489609" cy="4887741"/>
          </a:xfrm>
        </p:spPr>
        <p:txBody>
          <a:bodyPr/>
          <a:lstStyle/>
          <a:p>
            <a:r>
              <a:rPr lang="en-US" altLang="ko-KR" dirty="0"/>
              <a:t>2-D array processor</a:t>
            </a:r>
          </a:p>
          <a:p>
            <a:pPr lvl="1"/>
            <a:r>
              <a:rPr lang="en-US" altLang="ko-KR" sz="2400" dirty="0"/>
              <a:t>1-D</a:t>
            </a:r>
            <a:r>
              <a:rPr lang="ko-KR" altLang="en-US" sz="2400" dirty="0"/>
              <a:t> </a:t>
            </a:r>
            <a:r>
              <a:rPr lang="en-US" altLang="ko-KR" sz="2400" dirty="0"/>
              <a:t>vector</a:t>
            </a:r>
            <a:r>
              <a:rPr lang="ko-KR" altLang="en-US" sz="2400" dirty="0"/>
              <a:t>인 </a:t>
            </a:r>
            <a:r>
              <a:rPr lang="en-US" altLang="ko-KR" sz="2400" dirty="0" err="1"/>
              <a:t>DianNao</a:t>
            </a:r>
            <a:r>
              <a:rPr lang="ko-KR" altLang="en-US" sz="2400" dirty="0"/>
              <a:t>와 다르게 </a:t>
            </a:r>
            <a:r>
              <a:rPr lang="en-US" altLang="ko-KR" sz="2400" dirty="0"/>
              <a:t>2-D array</a:t>
            </a:r>
            <a:r>
              <a:rPr lang="ko-KR" altLang="en-US" sz="2400" dirty="0"/>
              <a:t>로 배치</a:t>
            </a:r>
            <a:endParaRPr lang="en-US" altLang="ko-KR" sz="2400" dirty="0"/>
          </a:p>
          <a:p>
            <a:pPr lvl="1"/>
            <a:r>
              <a:rPr lang="ko-KR" altLang="en-US" sz="2400" dirty="0"/>
              <a:t>각 </a:t>
            </a:r>
            <a:r>
              <a:rPr lang="en-US" altLang="ko-KR" sz="2400" dirty="0"/>
              <a:t>Processing Element (PE)</a:t>
            </a:r>
            <a:r>
              <a:rPr lang="ko-KR" altLang="en-US" sz="2400" dirty="0"/>
              <a:t>는 </a:t>
            </a:r>
            <a:r>
              <a:rPr lang="en-US" altLang="ko-KR" sz="2400" dirty="0"/>
              <a:t>mac</a:t>
            </a:r>
            <a:r>
              <a:rPr lang="ko-KR" altLang="en-US" sz="2400" dirty="0"/>
              <a:t>연산 가능한 </a:t>
            </a:r>
            <a:r>
              <a:rPr lang="en-US" altLang="ko-KR" sz="2400" dirty="0"/>
              <a:t>unit </a:t>
            </a:r>
            <a:r>
              <a:rPr lang="ko-KR" altLang="en-US" sz="2400" dirty="0"/>
              <a:t>과  작은 용량의</a:t>
            </a:r>
            <a:r>
              <a:rPr lang="en-US" altLang="ko-KR" sz="2400" dirty="0"/>
              <a:t>register file</a:t>
            </a:r>
            <a:r>
              <a:rPr lang="ko-KR" altLang="en-US" sz="2400" dirty="0"/>
              <a:t>을 가짐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r>
              <a:rPr lang="en-US" altLang="ko-KR" sz="2400" dirty="0"/>
              <a:t>(scratchpad)</a:t>
            </a:r>
          </a:p>
          <a:p>
            <a:pPr lvl="1"/>
            <a:r>
              <a:rPr lang="en-US" altLang="ko-KR" sz="2400" dirty="0"/>
              <a:t>PE</a:t>
            </a:r>
            <a:r>
              <a:rPr lang="ko-KR" altLang="en-US" sz="2400" dirty="0"/>
              <a:t>끼리 서로 연결되어 있으며 수 </a:t>
            </a:r>
            <a:r>
              <a:rPr lang="en-US" altLang="ko-KR" sz="2400" dirty="0"/>
              <a:t>kB</a:t>
            </a:r>
            <a:r>
              <a:rPr lang="ko-KR" altLang="en-US" sz="2400" dirty="0"/>
              <a:t>단위의 </a:t>
            </a:r>
            <a:r>
              <a:rPr lang="en-US" altLang="ko-KR" sz="2400" dirty="0"/>
              <a:t>Global buffer</a:t>
            </a:r>
            <a:r>
              <a:rPr lang="ko-KR" altLang="en-US" sz="2400" dirty="0"/>
              <a:t>가 </a:t>
            </a:r>
            <a:r>
              <a:rPr lang="en-US" altLang="ko-KR" sz="2400" dirty="0"/>
              <a:t>PE</a:t>
            </a:r>
            <a:r>
              <a:rPr lang="ko-KR" altLang="en-US" sz="2400" dirty="0"/>
              <a:t>와 연결되어 있음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400" dirty="0"/>
              <a:t>가장 상위</a:t>
            </a:r>
            <a:r>
              <a:rPr lang="en-US" altLang="ko-KR" sz="2400" dirty="0"/>
              <a:t> Memory</a:t>
            </a:r>
            <a:r>
              <a:rPr lang="ko-KR" altLang="en-US" sz="2400" dirty="0"/>
              <a:t>는 </a:t>
            </a:r>
            <a:r>
              <a:rPr lang="en-US" altLang="ko-KR" sz="2400" dirty="0"/>
              <a:t>DRAM</a:t>
            </a:r>
            <a:endParaRPr lang="en-US" altLang="ko-KR" sz="2000" dirty="0"/>
          </a:p>
          <a:p>
            <a:pPr lvl="2"/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970900-A78A-4F21-A246-2B942A1E9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45" r="47841"/>
          <a:stretch/>
        </p:blipFill>
        <p:spPr>
          <a:xfrm>
            <a:off x="6093940" y="1319960"/>
            <a:ext cx="3875172" cy="50821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E19F4B-6B0B-43CE-BFF4-5FAD1E0D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112" y="4397388"/>
            <a:ext cx="2209807" cy="12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7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Access Cost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r>
              <a:rPr lang="en-US" altLang="ko-KR" dirty="0"/>
              <a:t>Energy cost</a:t>
            </a:r>
          </a:p>
          <a:p>
            <a:pPr lvl="1"/>
            <a:r>
              <a:rPr lang="en-US" altLang="ko-KR" dirty="0"/>
              <a:t>Cost</a:t>
            </a:r>
            <a:r>
              <a:rPr lang="ko-KR" altLang="en-US" dirty="0"/>
              <a:t>는 </a:t>
            </a:r>
            <a:r>
              <a:rPr lang="en-US" altLang="ko-KR" dirty="0"/>
              <a:t>off-chip memory</a:t>
            </a:r>
            <a:r>
              <a:rPr lang="ko-KR" altLang="en-US" dirty="0"/>
              <a:t>로 이동하면서 </a:t>
            </a:r>
            <a:r>
              <a:rPr lang="en-US" altLang="ko-KR" dirty="0"/>
              <a:t>exponential</a:t>
            </a:r>
            <a:r>
              <a:rPr lang="ko-KR" altLang="en-US" dirty="0"/>
              <a:t>하게 증가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DRAM access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를 피하고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local data access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global buffer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까지만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3272C4-D94F-41CC-BB68-5EFC13F9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38" y="2410282"/>
            <a:ext cx="7407123" cy="29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8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Access Cost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r>
              <a:rPr lang="en-US" altLang="ko-KR" dirty="0"/>
              <a:t>Data reuse </a:t>
            </a:r>
          </a:p>
          <a:p>
            <a:pPr lvl="1"/>
            <a:r>
              <a:rPr lang="en-US" altLang="ko-KR" dirty="0"/>
              <a:t>Convolution reuse / image reuse / filter reuse</a:t>
            </a:r>
          </a:p>
          <a:p>
            <a:r>
              <a:rPr lang="en-US" altLang="ko-KR" dirty="0"/>
              <a:t>Local accumulation</a:t>
            </a:r>
          </a:p>
          <a:p>
            <a:pPr lvl="1"/>
            <a:r>
              <a:rPr lang="en-US" altLang="ko-KR" dirty="0"/>
              <a:t>Partial sum</a:t>
            </a:r>
            <a:r>
              <a:rPr lang="ko-KR" altLang="en-US" dirty="0"/>
              <a:t>이 각 </a:t>
            </a:r>
            <a:r>
              <a:rPr lang="en-US" altLang="ko-KR" dirty="0"/>
              <a:t>PE</a:t>
            </a:r>
            <a:r>
              <a:rPr lang="ko-KR" altLang="en-US" dirty="0"/>
              <a:t>의 </a:t>
            </a:r>
            <a:r>
              <a:rPr lang="en-US" altLang="ko-KR" dirty="0" err="1"/>
              <a:t>Spad</a:t>
            </a:r>
            <a:r>
              <a:rPr lang="ko-KR" altLang="en-US" dirty="0"/>
              <a:t>에 저장되고 </a:t>
            </a:r>
            <a:r>
              <a:rPr lang="en-US" altLang="ko-KR" dirty="0"/>
              <a:t>global buffer</a:t>
            </a:r>
            <a:r>
              <a:rPr lang="ko-KR" altLang="en-US" dirty="0"/>
              <a:t>에 </a:t>
            </a:r>
            <a:r>
              <a:rPr lang="en-US" altLang="ko-KR" dirty="0"/>
              <a:t>write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/>
            <a:r>
              <a:rPr lang="en-US" altLang="ko-KR" dirty="0"/>
              <a:t>Output feature map</a:t>
            </a:r>
            <a:r>
              <a:rPr lang="ko-KR" altLang="en-US" dirty="0"/>
              <a:t>이 전부 계산되기 전까지 </a:t>
            </a:r>
            <a:r>
              <a:rPr lang="en-US" altLang="ko-KR" dirty="0"/>
              <a:t>DRAM</a:t>
            </a:r>
            <a:r>
              <a:rPr lang="ko-KR" altLang="en-US" dirty="0"/>
              <a:t>은 </a:t>
            </a:r>
            <a:r>
              <a:rPr lang="en-US" altLang="ko-KR" dirty="0"/>
              <a:t>no access</a:t>
            </a:r>
          </a:p>
          <a:p>
            <a:pPr marL="1588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344488" indent="-342900">
              <a:buFont typeface="Wingdings" panose="05000000000000000000" pitchFamily="2" charset="2"/>
              <a:buChar char="è"/>
            </a:pP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data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를 어떤 식으로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mapping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하고 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1588" indent="0">
              <a:buNone/>
            </a:pP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     processing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할지가 중요함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1"/>
            <a:endParaRPr lang="en-US" altLang="ko-KR" sz="2000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6661A8-3A9D-4FE5-9AB9-2821ADE3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314" y="3825474"/>
            <a:ext cx="6399930" cy="23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33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Row Stationary (RS) 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r>
              <a:rPr lang="en-US" altLang="ko-KR" dirty="0"/>
              <a:t>Row Stationary</a:t>
            </a:r>
          </a:p>
          <a:p>
            <a:pPr lvl="1"/>
            <a:r>
              <a:rPr lang="en-US" altLang="ko-KR" sz="2400" dirty="0"/>
              <a:t>Weight stationary dataflow, Output stationary dataflow, No local reuse </a:t>
            </a:r>
            <a:r>
              <a:rPr lang="ko-KR" altLang="en-US" sz="2400" dirty="0"/>
              <a:t>등 있지만 </a:t>
            </a:r>
            <a:r>
              <a:rPr lang="en-US" altLang="ko-KR" sz="2400" dirty="0"/>
              <a:t>row stationary </a:t>
            </a:r>
            <a:r>
              <a:rPr lang="ko-KR" altLang="en-US" sz="2400" dirty="0"/>
              <a:t>가 가장 효율이 좋다고 증명됨</a:t>
            </a:r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Register</a:t>
            </a:r>
            <a:r>
              <a:rPr lang="ko-KR" altLang="en-US" dirty="0"/>
              <a:t> </a:t>
            </a:r>
            <a:r>
              <a:rPr lang="en-US" altLang="ko-KR" dirty="0"/>
              <a:t>files</a:t>
            </a:r>
            <a:r>
              <a:rPr lang="ko-KR" altLang="en-US" dirty="0"/>
              <a:t>에서 </a:t>
            </a:r>
            <a:r>
              <a:rPr lang="en-US" altLang="ko-KR" dirty="0"/>
              <a:t>Convolution reuse, </a:t>
            </a:r>
            <a:r>
              <a:rPr lang="en-US" altLang="ko-KR" dirty="0" err="1"/>
              <a:t>psum</a:t>
            </a:r>
            <a:r>
              <a:rPr lang="en-US" altLang="ko-KR" dirty="0"/>
              <a:t> accumulation</a:t>
            </a:r>
            <a:r>
              <a:rPr lang="ko-KR" altLang="en-US" dirty="0"/>
              <a:t>을 최대화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CDDC8F-32AD-4B69-AAFB-304191BE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26" y="3584066"/>
            <a:ext cx="86582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74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Row Stationary (RS) 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r>
              <a:rPr lang="en-US" altLang="ko-KR" dirty="0"/>
              <a:t>Row Stationary</a:t>
            </a:r>
          </a:p>
          <a:p>
            <a:pPr lvl="1"/>
            <a:r>
              <a:rPr lang="en-US" altLang="ko-KR" sz="2400" dirty="0"/>
              <a:t>Weight stationary dataflow, Output stationary dataflow, No local reuse </a:t>
            </a:r>
            <a:r>
              <a:rPr lang="ko-KR" altLang="en-US" sz="2400" dirty="0"/>
              <a:t>등 있지만 </a:t>
            </a:r>
            <a:r>
              <a:rPr lang="en-US" altLang="ko-KR" sz="2400" dirty="0"/>
              <a:t>row stationary </a:t>
            </a:r>
            <a:r>
              <a:rPr lang="ko-KR" altLang="en-US" sz="2400" dirty="0"/>
              <a:t>가 가장 효율이 좋다고 증명됨</a:t>
            </a:r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Register</a:t>
            </a:r>
            <a:r>
              <a:rPr lang="ko-KR" altLang="en-US" dirty="0"/>
              <a:t> </a:t>
            </a:r>
            <a:r>
              <a:rPr lang="en-US" altLang="ko-KR" dirty="0"/>
              <a:t>files</a:t>
            </a:r>
            <a:r>
              <a:rPr lang="ko-KR" altLang="en-US" dirty="0"/>
              <a:t>에서 </a:t>
            </a:r>
            <a:r>
              <a:rPr lang="en-US" altLang="ko-KR" dirty="0"/>
              <a:t>Convolution reuse, </a:t>
            </a:r>
            <a:r>
              <a:rPr lang="en-US" altLang="ko-KR" dirty="0" err="1"/>
              <a:t>psum</a:t>
            </a:r>
            <a:r>
              <a:rPr lang="en-US" altLang="ko-KR" dirty="0"/>
              <a:t> accumulation</a:t>
            </a:r>
            <a:r>
              <a:rPr lang="ko-KR" altLang="en-US" dirty="0"/>
              <a:t>을 최대화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CDDC8F-32AD-4B69-AAFB-304191BE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26" y="3584066"/>
            <a:ext cx="86582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01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1-D Convolution in PE Array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1C1C36-6A50-473A-847D-3B95A06B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41" y="1435137"/>
            <a:ext cx="6373676" cy="446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74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1-D Convolution in PE Array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AE14D1-4B27-4A1F-BE2D-76C9C8A5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62" y="1306078"/>
            <a:ext cx="5586405" cy="45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8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DF53B9-84DA-4B8D-909B-716BDDB9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98E35C-D01F-4A6C-8EC6-648F5ADC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4B4F1-7163-458D-B931-716FFCA7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16E7DC0-DB83-4F57-96E6-4DF59754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NPU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AB08628-468B-4BE0-9B2A-5497381E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8" y="1424539"/>
            <a:ext cx="11033761" cy="4752424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병목 현상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데이터 재사용 문제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불필요한 데이터의 생략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781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1-D Convolution in PE Array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21CF83-79B7-414D-BA38-5592D1A0A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61" y="1376147"/>
            <a:ext cx="5492048" cy="44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5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1-D Convolution in PE Array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EB8F8-60E2-4BC6-9BC4-714D81ED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45" y="1437825"/>
            <a:ext cx="5641393" cy="44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78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2-D Convolution in PE Array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70B1CC-439E-4BB7-8E5B-47EE92EAE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64" y="1319213"/>
            <a:ext cx="84391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83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2747D9-37A1-4FCA-B2E2-C4C30854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89" y="1361281"/>
            <a:ext cx="100965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2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PE Architecture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C225CB-4346-4436-9BAC-8EE260DF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26" y="1599492"/>
            <a:ext cx="108680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8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Result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0E02A2-F6DF-452C-835B-66F356C8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1" cy="4887741"/>
          </a:xfrm>
        </p:spPr>
        <p:txBody>
          <a:bodyPr/>
          <a:lstStyle/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7EDBA7-7C6E-4F4E-9531-7F28612EA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8" y="1346544"/>
            <a:ext cx="9150961" cy="483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22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ED230-72C2-43C2-B1EA-3A85B2AC7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873"/>
            <a:ext cx="9144000" cy="2387600"/>
          </a:xfrm>
        </p:spPr>
        <p:txBody>
          <a:bodyPr/>
          <a:lstStyle/>
          <a:p>
            <a:r>
              <a:rPr lang="en-US" altLang="ko-KR" dirty="0"/>
              <a:t>Capsule Network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90306-0AF4-42E4-9A98-ADA5D423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3A74-95FA-40E7-A732-4CBF582EC630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088E29-AD34-4C0C-8D37-C10B8088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C2E9F-A056-4538-A020-4B764973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29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DB8BC9-8DE6-409A-B255-D1936289C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Maxpooling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position</a:t>
            </a:r>
            <a:r>
              <a:rPr lang="ko-KR" altLang="en-US" dirty="0">
                <a:sym typeface="Wingdings" panose="05000000000000000000" pitchFamily="2" charset="2"/>
              </a:rPr>
              <a:t> 정보를 잃는다</a:t>
            </a:r>
            <a:r>
              <a:rPr lang="en-US" altLang="ko-KR" dirty="0">
                <a:sym typeface="Wingdings" panose="05000000000000000000" pitchFamily="2" charset="2"/>
              </a:rPr>
              <a:t>(viewpoint invariance).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Data Augmentation  </a:t>
            </a:r>
            <a:r>
              <a:rPr lang="ko-KR" altLang="en-US" dirty="0">
                <a:sym typeface="Wingdings" panose="05000000000000000000" pitchFamily="2" charset="2"/>
              </a:rPr>
              <a:t>훨씬 더 많은 양의 </a:t>
            </a:r>
            <a:r>
              <a:rPr lang="en-US" altLang="ko-KR" dirty="0">
                <a:sym typeface="Wingdings" panose="05000000000000000000" pitchFamily="2" charset="2"/>
              </a:rPr>
              <a:t>data</a:t>
            </a:r>
            <a:r>
              <a:rPr lang="ko-KR" altLang="en-US" dirty="0">
                <a:sym typeface="Wingdings" panose="05000000000000000000" pitchFamily="2" charset="2"/>
              </a:rPr>
              <a:t>를 학습해야 한다</a:t>
            </a:r>
            <a:r>
              <a:rPr lang="en-US" altLang="ko-KR" dirty="0">
                <a:sym typeface="Wingdings" panose="05000000000000000000" pitchFamily="2" charset="2"/>
              </a:rPr>
              <a:t>(inefficient). </a:t>
            </a:r>
          </a:p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1D41F8-B551-47D3-AC8A-8D3277CF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F3EFF-257B-4303-9109-20154451E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5B5FDB-FEC1-4F5F-8681-25E17C25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C665E6A-8688-4500-ACE0-71CECFFB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의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91536D-CC66-4DE1-BA3C-831FC51A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8" y="3205441"/>
            <a:ext cx="5429250" cy="3057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1C0E94-F6EC-4703-8844-C4FABC0EF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552" y="3751729"/>
            <a:ext cx="5424528" cy="24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67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9A009B-8339-4068-BE16-0549B1DC3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151" y="1601607"/>
            <a:ext cx="8945079" cy="1391456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25DB68-C9CE-456D-B667-4081A8FF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F837EA-7FEE-4321-A712-90938DE67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D3D081-E65D-4042-8952-3D99EF425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132ECED-EAB7-47FA-91CF-BB63661C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Capsule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03CC1-2C1C-41FE-856C-38C76DC7662D}"/>
              </a:ext>
            </a:extLst>
          </p:cNvPr>
          <p:cNvSpPr txBox="1"/>
          <p:nvPr/>
        </p:nvSpPr>
        <p:spPr>
          <a:xfrm>
            <a:off x="332181" y="3123642"/>
            <a:ext cx="7743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 </a:t>
            </a:r>
            <a:r>
              <a:rPr lang="ko-KR" altLang="en-US" dirty="0"/>
              <a:t>출력 벡터의 길이</a:t>
            </a:r>
            <a:r>
              <a:rPr lang="en-US" altLang="ko-KR" dirty="0"/>
              <a:t> = </a:t>
            </a:r>
            <a:r>
              <a:rPr lang="ko-KR" altLang="en-US" dirty="0"/>
              <a:t>개체가 존재할 확률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전체 이미지 인식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&gt;&gt; </a:t>
            </a:r>
            <a:r>
              <a:rPr lang="ko-KR" altLang="en-US" dirty="0"/>
              <a:t>출력 벡터의 방향 </a:t>
            </a:r>
            <a:r>
              <a:rPr lang="en-US" altLang="ko-KR" dirty="0"/>
              <a:t>=</a:t>
            </a:r>
            <a:r>
              <a:rPr lang="ko-KR" altLang="en-US" dirty="0"/>
              <a:t> 개체의 위치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밝기 등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세부 특징 인식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ED543-2BC6-4923-A62C-9A3E6AAA9656}"/>
              </a:ext>
            </a:extLst>
          </p:cNvPr>
          <p:cNvSpPr txBox="1"/>
          <p:nvPr/>
        </p:nvSpPr>
        <p:spPr>
          <a:xfrm>
            <a:off x="8075596" y="3270589"/>
            <a:ext cx="3561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sym typeface="Wingdings" panose="05000000000000000000" pitchFamily="2" charset="2"/>
              </a:rPr>
              <a:t> Equivariance 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5FBA8-9A21-437B-A312-283AABED268B}"/>
              </a:ext>
            </a:extLst>
          </p:cNvPr>
          <p:cNvSpPr txBox="1"/>
          <p:nvPr/>
        </p:nvSpPr>
        <p:spPr>
          <a:xfrm>
            <a:off x="8559674" y="4046972"/>
            <a:ext cx="336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방향</a:t>
            </a:r>
            <a:r>
              <a:rPr lang="en-US" altLang="ko-KR" b="1" dirty="0"/>
              <a:t>(</a:t>
            </a:r>
            <a:r>
              <a:rPr lang="ko-KR" altLang="en-US" b="1" dirty="0"/>
              <a:t>세부 특징</a:t>
            </a:r>
            <a:r>
              <a:rPr lang="en-US" altLang="ko-KR" b="1" dirty="0"/>
              <a:t>)</a:t>
            </a:r>
            <a:r>
              <a:rPr lang="ko-KR" altLang="en-US" b="1" dirty="0"/>
              <a:t>이 바뀌더라도 개체가 존재할 확률은 일정 </a:t>
            </a:r>
            <a:r>
              <a:rPr lang="en-US" altLang="ko-KR" b="1" dirty="0"/>
              <a:t>!!</a:t>
            </a:r>
            <a:endParaRPr lang="ko-KR" altLang="en-US" b="1" dirty="0"/>
          </a:p>
        </p:txBody>
      </p:sp>
      <p:pic>
        <p:nvPicPr>
          <p:cNvPr id="24" name="내용 개체 틀 6">
            <a:extLst>
              <a:ext uri="{FF2B5EF4-FFF2-40B4-BE49-F238E27FC236}">
                <a16:creationId xmlns:a16="http://schemas.microsoft.com/office/drawing/2014/main" id="{4E109731-A188-4F49-902D-A5451E10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50" y="4177551"/>
            <a:ext cx="4600329" cy="204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4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B1416E-8F00-4834-B5AA-070CBF17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CDEED-8F28-4255-99E0-C92F69B8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D4E6A9-D295-4016-9E67-A24C26A2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28B1383-FC71-4211-BF29-3652D416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vs </a:t>
            </a:r>
            <a:r>
              <a:rPr lang="en-US" altLang="ko-KR" dirty="0" err="1"/>
              <a:t>CapsNet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B921F6-F12A-4052-BDCB-0D602D08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8" y="2131318"/>
            <a:ext cx="5391720" cy="2579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B6C077-F208-43B3-9BE3-72764949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24" y="2131318"/>
            <a:ext cx="5146586" cy="2523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D202DB-2862-40F1-8581-6E3AF5F61524}"/>
              </a:ext>
            </a:extLst>
          </p:cNvPr>
          <p:cNvSpPr txBox="1"/>
          <p:nvPr/>
        </p:nvSpPr>
        <p:spPr>
          <a:xfrm>
            <a:off x="949691" y="4979487"/>
            <a:ext cx="344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&gt;&gt;&gt; CNN – </a:t>
            </a:r>
            <a:r>
              <a:rPr lang="ko-KR" altLang="en-US" dirty="0"/>
              <a:t>개별 부위의 존재여부만 가지고 얼굴을 인식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44344-B076-4544-ADD6-8607F5A695FE}"/>
              </a:ext>
            </a:extLst>
          </p:cNvPr>
          <p:cNvSpPr txBox="1"/>
          <p:nvPr/>
        </p:nvSpPr>
        <p:spPr>
          <a:xfrm>
            <a:off x="6691199" y="4913483"/>
            <a:ext cx="3935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 err="1"/>
              <a:t>CapsNet</a:t>
            </a:r>
            <a:r>
              <a:rPr lang="en-US" altLang="ko-KR" dirty="0"/>
              <a:t> - </a:t>
            </a:r>
            <a:r>
              <a:rPr lang="ko-KR" altLang="en-US" dirty="0"/>
              <a:t>존재여부 뿐만 아니라 상대적인 위치 값을 고려해서 얼굴을 인식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084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DF53B9-84DA-4B8D-909B-716BDDB9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98E35C-D01F-4A6C-8EC6-648F5ADC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4B4F1-7163-458D-B931-716FFCA7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16E7DC0-DB83-4F57-96E6-4DF59754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병목 현상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AB08628-468B-4BE0-9B2A-5497381E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8" y="1424539"/>
            <a:ext cx="11033761" cy="4752424"/>
          </a:xfrm>
        </p:spPr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이나 </a:t>
            </a:r>
            <a:r>
              <a:rPr lang="en-US" altLang="ko-KR" dirty="0" err="1"/>
              <a:t>CapsNet</a:t>
            </a:r>
            <a:r>
              <a:rPr lang="ko-KR" altLang="en-US" dirty="0"/>
              <a:t>에서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Fully Connected Layer</a:t>
            </a:r>
            <a:r>
              <a:rPr lang="ko-KR" altLang="en-US" dirty="0"/>
              <a:t>의 </a:t>
            </a:r>
            <a:r>
              <a:rPr lang="en-US" altLang="ko-KR" dirty="0"/>
              <a:t>weight </a:t>
            </a:r>
            <a:r>
              <a:rPr lang="ko-KR" altLang="en-US" dirty="0"/>
              <a:t>값 재사용성이 낮음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=&gt;</a:t>
            </a:r>
            <a:r>
              <a:rPr lang="ko-KR" altLang="en-US" dirty="0"/>
              <a:t>잦은 외부 메모리 접근 문제 발생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메모리 병목현상 발생</a:t>
            </a:r>
            <a:r>
              <a:rPr lang="en-US" altLang="ko-KR" dirty="0"/>
              <a:t>=&gt;</a:t>
            </a:r>
            <a:r>
              <a:rPr lang="ko-KR" altLang="en-US" dirty="0"/>
              <a:t>성능 저하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는 이러한 메모리 접근 문제에 있어 최적화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844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3D0406-83E4-477A-AE19-9164878D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22296-4423-4074-9A4E-70D6154E2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B0A9D6-0F93-4CC6-ABAE-B51142B17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9485026-514E-453E-B911-3FDAF42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Capsule Net inference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E3778F-87A3-4227-9C3D-3E271F4B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" y="1721894"/>
            <a:ext cx="8948805" cy="39026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2EF538-9B57-49F0-BB7D-89F811DCC4A2}"/>
              </a:ext>
            </a:extLst>
          </p:cNvPr>
          <p:cNvSpPr txBox="1"/>
          <p:nvPr/>
        </p:nvSpPr>
        <p:spPr>
          <a:xfrm>
            <a:off x="9102809" y="2300438"/>
            <a:ext cx="173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-25000" dirty="0"/>
              <a:t> </a:t>
            </a:r>
            <a:endParaRPr lang="ko-KR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DF376B-CD7A-4DD6-B006-E136833D9A88}"/>
                  </a:ext>
                </a:extLst>
              </p:cNvPr>
              <p:cNvSpPr txBox="1"/>
              <p:nvPr/>
            </p:nvSpPr>
            <p:spPr>
              <a:xfrm>
                <a:off x="9054681" y="2003394"/>
                <a:ext cx="2492944" cy="3667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L layer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output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L+1 layer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output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routing </a:t>
                </a:r>
                <a:r>
                  <a:rPr lang="ko-KR" altLang="en-US" dirty="0"/>
                  <a:t>가중치</a:t>
                </a:r>
                <a:endParaRPr lang="en-US" altLang="ko-KR" dirty="0"/>
              </a:p>
              <a:p>
                <a:r>
                  <a:rPr lang="en-US" altLang="ko-KR" dirty="0"/>
                  <a:t>(</a:t>
                </a:r>
                <a:r>
                  <a:rPr lang="ko-KR" altLang="en-US" dirty="0"/>
                  <a:t>학습</a:t>
                </a:r>
                <a:r>
                  <a:rPr lang="en-US" altLang="ko-KR" dirty="0"/>
                  <a:t>x)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Weight Matrix</a:t>
                </a:r>
              </a:p>
              <a:p>
                <a:r>
                  <a:rPr lang="en-US" altLang="ko-KR" dirty="0"/>
                  <a:t>(</a:t>
                </a:r>
                <a:r>
                  <a:rPr lang="ko-KR" altLang="en-US" dirty="0"/>
                  <a:t>하위 캡슐과 상위 캡슐 간 관계를 인코딩</a:t>
                </a:r>
                <a:r>
                  <a:rPr lang="en-US" altLang="ko-KR" dirty="0"/>
                  <a:t>,</a:t>
                </a:r>
              </a:p>
              <a:p>
                <a:r>
                  <a:rPr lang="ko-KR" altLang="en-US" dirty="0"/>
                  <a:t>학습 </a:t>
                </a:r>
                <a:r>
                  <a:rPr lang="en-US" altLang="ko-KR" dirty="0"/>
                  <a:t>o)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prediction vector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DF376B-CD7A-4DD6-B006-E136833D9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681" y="2003394"/>
                <a:ext cx="2492944" cy="3667927"/>
              </a:xfrm>
              <a:prstGeom prst="rect">
                <a:avLst/>
              </a:prstGeom>
              <a:blipFill>
                <a:blip r:embed="rId3"/>
                <a:stretch>
                  <a:fillRect l="-5623" t="-2163" b="-29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13E143-B55D-4495-A8B2-E03F667F911C}"/>
              </a:ext>
            </a:extLst>
          </p:cNvPr>
          <p:cNvSpPr txBox="1"/>
          <p:nvPr/>
        </p:nvSpPr>
        <p:spPr>
          <a:xfrm>
            <a:off x="2242687" y="5226518"/>
            <a:ext cx="132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Affine Transform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5139E-AF3C-4CC4-8881-03BB8F833A33}"/>
              </a:ext>
            </a:extLst>
          </p:cNvPr>
          <p:cNvSpPr txBox="1"/>
          <p:nvPr/>
        </p:nvSpPr>
        <p:spPr>
          <a:xfrm>
            <a:off x="4336984" y="5162903"/>
            <a:ext cx="1428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Routing Weighted Sum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B1D581-E7D8-4D6A-B67B-F45181B376D4}"/>
              </a:ext>
            </a:extLst>
          </p:cNvPr>
          <p:cNvSpPr txBox="1"/>
          <p:nvPr/>
        </p:nvSpPr>
        <p:spPr>
          <a:xfrm>
            <a:off x="6325404" y="5162903"/>
            <a:ext cx="142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Squashing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704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F40F165-2BD0-40BD-98AE-65E28BB7E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95" y="2002215"/>
            <a:ext cx="5647345" cy="3176177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5BD010-AFBB-49D7-A563-D0403C095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9364BF-7F9B-4FBA-AD2A-31B94BCB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F325A6-2500-49D8-808A-70702AEB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FAA291C-28DF-41C8-A170-47A86415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Routing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C4978B6-E6F1-492F-B4FF-127C94B42921}"/>
                  </a:ext>
                </a:extLst>
              </p:cNvPr>
              <p:cNvSpPr/>
              <p:nvPr/>
            </p:nvSpPr>
            <p:spPr>
              <a:xfrm>
                <a:off x="6475834" y="2212868"/>
                <a:ext cx="2658126" cy="671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ko-KR" dirty="0">
                  <a:latin typeface="Arial (본문)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     </a:t>
                </a:r>
                <a:r>
                  <a:rPr lang="en-US" altLang="ko-KR" dirty="0">
                    <a:sym typeface="Wingdings" panose="05000000000000000000" pitchFamily="2" charset="2"/>
                  </a:rPr>
                  <a:t>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C4978B6-E6F1-492F-B4FF-127C94B42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834" y="2212868"/>
                <a:ext cx="2658126" cy="671209"/>
              </a:xfrm>
              <a:prstGeom prst="rect">
                <a:avLst/>
              </a:prstGeom>
              <a:blipFill>
                <a:blip r:embed="rId3"/>
                <a:stretch>
                  <a:fillRect r="-45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601969-8061-4E84-8BEA-68DBB1A3CD2D}"/>
              </a:ext>
            </a:extLst>
          </p:cNvPr>
          <p:cNvSpPr txBox="1"/>
          <p:nvPr/>
        </p:nvSpPr>
        <p:spPr>
          <a:xfrm>
            <a:off x="6475833" y="4377283"/>
            <a:ext cx="354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 primary</a:t>
            </a:r>
            <a:r>
              <a:rPr lang="ko-KR" altLang="en-US" dirty="0"/>
              <a:t> </a:t>
            </a:r>
            <a:r>
              <a:rPr lang="en-US" altLang="ko-KR" dirty="0"/>
              <a:t>caps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capsule</a:t>
            </a:r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en-US" altLang="ko-KR" dirty="0" err="1"/>
              <a:t>DigitCaps</a:t>
            </a:r>
            <a:r>
              <a:rPr lang="en-US" altLang="ko-KR" dirty="0"/>
              <a:t> = prediction vector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FD8EDD-630F-4B0E-AF84-EDA6794343C0}"/>
                  </a:ext>
                </a:extLst>
              </p:cNvPr>
              <p:cNvSpPr txBox="1"/>
              <p:nvPr/>
            </p:nvSpPr>
            <p:spPr>
              <a:xfrm>
                <a:off x="9211376" y="2483318"/>
                <a:ext cx="2415941" cy="122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ym typeface="Wingdings" panose="05000000000000000000" pitchFamily="2" charset="2"/>
                  </a:rPr>
                  <a:t>softmax(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)</a:t>
                </a:r>
                <a:r>
                  <a:rPr lang="ko-KR" altLang="en-US" dirty="0">
                    <a:sym typeface="Wingdings" panose="05000000000000000000" pitchFamily="2" charset="2"/>
                  </a:rPr>
                  <a:t>를 통해 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Routing </a:t>
                </a:r>
                <a:r>
                  <a:rPr lang="ko-KR" altLang="en-US" dirty="0">
                    <a:sym typeface="Wingdings" panose="05000000000000000000" pitchFamily="2" charset="2"/>
                  </a:rPr>
                  <a:t>가중치 </a:t>
                </a:r>
                <a:r>
                  <a:rPr lang="en-US" altLang="ko-KR" dirty="0">
                    <a:sym typeface="Wingdings" panose="05000000000000000000" pitchFamily="2" charset="2"/>
                  </a:rPr>
                  <a:t>update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FD8EDD-630F-4B0E-AF84-EDA679434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376" y="2483318"/>
                <a:ext cx="2415941" cy="1222642"/>
              </a:xfrm>
              <a:prstGeom prst="rect">
                <a:avLst/>
              </a:prstGeom>
              <a:blipFill>
                <a:blip r:embed="rId4"/>
                <a:stretch>
                  <a:fillRect l="-2020" t="-2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397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B96C73-78B2-40E6-8B4A-D5FFA8FE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B000D-90F7-4AA9-9885-953B066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8EE939-7CD9-43BF-BFFB-F41D8B38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06BE807-9FD2-4B3B-81E3-A1437741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Routing Model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D04C668-284D-4C34-9522-90039865C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70" y="1746445"/>
            <a:ext cx="10572750" cy="29051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7DC9FA-A188-4B2E-AAA5-C567F1712CA2}"/>
              </a:ext>
            </a:extLst>
          </p:cNvPr>
          <p:cNvSpPr/>
          <p:nvPr/>
        </p:nvSpPr>
        <p:spPr>
          <a:xfrm>
            <a:off x="1626668" y="3951711"/>
            <a:ext cx="8422105" cy="327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C0A01-8234-41BC-B4C9-18D2A7353037}"/>
              </a:ext>
            </a:extLst>
          </p:cNvPr>
          <p:cNvSpPr txBox="1"/>
          <p:nvPr/>
        </p:nvSpPr>
        <p:spPr>
          <a:xfrm>
            <a:off x="5010751" y="4676532"/>
            <a:ext cx="628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&gt;&gt;&gt; </a:t>
            </a:r>
            <a:r>
              <a:rPr lang="ko-KR" altLang="en-US" sz="2000" b="1" dirty="0">
                <a:solidFill>
                  <a:srgbClr val="FF0000"/>
                </a:solidFill>
              </a:rPr>
              <a:t>하위 캡슐의 예측벡터와 상위캡슐의 </a:t>
            </a:r>
            <a:r>
              <a:rPr lang="en-US" altLang="ko-KR" sz="2000" b="1" dirty="0">
                <a:solidFill>
                  <a:srgbClr val="FF0000"/>
                </a:solidFill>
              </a:rPr>
              <a:t>output</a:t>
            </a:r>
            <a:r>
              <a:rPr lang="ko-KR" altLang="en-US" sz="2000" b="1" dirty="0">
                <a:solidFill>
                  <a:srgbClr val="FF0000"/>
                </a:solidFill>
              </a:rPr>
              <a:t>의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cosine </a:t>
            </a:r>
            <a:r>
              <a:rPr lang="en-US" altLang="ko-KR" sz="2000" b="1" dirty="0" err="1">
                <a:solidFill>
                  <a:srgbClr val="FF0000"/>
                </a:solidFill>
              </a:rPr>
              <a:t>simularity</a:t>
            </a:r>
            <a:r>
              <a:rPr lang="ko-KR" altLang="en-US" sz="2000" b="1" dirty="0">
                <a:solidFill>
                  <a:srgbClr val="FF0000"/>
                </a:solidFill>
              </a:rPr>
              <a:t>를 통한 </a:t>
            </a:r>
            <a:r>
              <a:rPr lang="en-US" altLang="ko-KR" sz="2000" b="1" dirty="0">
                <a:solidFill>
                  <a:srgbClr val="FF0000"/>
                </a:solidFill>
              </a:rPr>
              <a:t>routing </a:t>
            </a:r>
            <a:r>
              <a:rPr lang="ko-KR" altLang="en-US" sz="2000" b="1" dirty="0">
                <a:solidFill>
                  <a:srgbClr val="FF0000"/>
                </a:solidFill>
              </a:rPr>
              <a:t>가중치 </a:t>
            </a:r>
            <a:r>
              <a:rPr lang="en-US" altLang="ko-KR" sz="2000" b="1" dirty="0">
                <a:solidFill>
                  <a:srgbClr val="FF0000"/>
                </a:solidFill>
              </a:rPr>
              <a:t>update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EF3124-220B-4C48-9537-93BD2A0BB4E3}"/>
              </a:ext>
            </a:extLst>
          </p:cNvPr>
          <p:cNvSpPr/>
          <p:nvPr/>
        </p:nvSpPr>
        <p:spPr>
          <a:xfrm>
            <a:off x="1676400" y="3035571"/>
            <a:ext cx="5629176" cy="87185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84C04B-399E-497B-B48D-DC7CEB74FD0C}"/>
              </a:ext>
            </a:extLst>
          </p:cNvPr>
          <p:cNvSpPr txBox="1"/>
          <p:nvPr/>
        </p:nvSpPr>
        <p:spPr>
          <a:xfrm>
            <a:off x="7305576" y="2770446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&gt;&gt;&gt; inference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42DE99-E6A5-46D2-8C33-7320BFFB3405}"/>
                  </a:ext>
                </a:extLst>
              </p:cNvPr>
              <p:cNvSpPr txBox="1"/>
              <p:nvPr/>
            </p:nvSpPr>
            <p:spPr>
              <a:xfrm>
                <a:off x="560970" y="5137536"/>
                <a:ext cx="2487029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&gt;&gt;&gt;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routing logits</a:t>
                </a:r>
                <a:r>
                  <a:rPr lang="ko-KR" altLang="en-US" dirty="0"/>
                  <a:t> 초기값은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으로 설정한다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42DE99-E6A5-46D2-8C33-7320BFFB3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70" y="5137536"/>
                <a:ext cx="2487029" cy="945643"/>
              </a:xfrm>
              <a:prstGeom prst="rect">
                <a:avLst/>
              </a:prstGeom>
              <a:blipFill>
                <a:blip r:embed="rId3"/>
                <a:stretch>
                  <a:fillRect l="-1961" t="-3871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790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05792EF-8146-426A-A24F-71678311D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648" y="1586222"/>
            <a:ext cx="2752725" cy="847725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E4120B-58C3-4B71-A290-CAE810B1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EDA03-560A-49B6-AD26-FB12C04B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A1805F-32AE-48D1-A6B9-6C7416EC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B71ABE2-99F7-4277-8A56-97F3F6BF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Squash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107A1-2A89-48DF-975D-36A9AC534041}"/>
              </a:ext>
            </a:extLst>
          </p:cNvPr>
          <p:cNvSpPr txBox="1"/>
          <p:nvPr/>
        </p:nvSpPr>
        <p:spPr>
          <a:xfrm>
            <a:off x="5073316" y="5768334"/>
            <a:ext cx="308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 </a:t>
            </a:r>
            <a:r>
              <a:rPr lang="ko-KR" altLang="en-US" dirty="0"/>
              <a:t>벡터가 아닌 입력일 때의 </a:t>
            </a:r>
            <a:r>
              <a:rPr lang="en-US" altLang="ko-KR" dirty="0"/>
              <a:t>squash function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26A56F-9A1D-408A-B6F9-20EA2BD7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4" y="3611225"/>
            <a:ext cx="4429050" cy="27806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72ED80-4403-4AE1-834F-0138B0E22BBC}"/>
              </a:ext>
            </a:extLst>
          </p:cNvPr>
          <p:cNvSpPr txBox="1"/>
          <p:nvPr/>
        </p:nvSpPr>
        <p:spPr>
          <a:xfrm>
            <a:off x="562250" y="2661284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&gt;&gt;&gt; </a:t>
            </a:r>
            <a:r>
              <a:rPr lang="ko-KR" altLang="en-US" dirty="0" err="1"/>
              <a:t>뱡향은</a:t>
            </a:r>
            <a:r>
              <a:rPr lang="ko-KR" altLang="en-US" dirty="0"/>
              <a:t> 바꾸지 않으면서 크기는 </a:t>
            </a:r>
            <a:r>
              <a:rPr lang="en-US" altLang="ko-KR" dirty="0"/>
              <a:t>1</a:t>
            </a:r>
            <a:r>
              <a:rPr lang="ko-KR" altLang="en-US" dirty="0"/>
              <a:t>보다 작아지도록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내용 개체 틀 6">
            <a:extLst>
              <a:ext uri="{FF2B5EF4-FFF2-40B4-BE49-F238E27FC236}">
                <a16:creationId xmlns:a16="http://schemas.microsoft.com/office/drawing/2014/main" id="{A16C0324-A211-4092-A8C2-FCD9CC8D7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5" r="31353"/>
          <a:stretch/>
        </p:blipFill>
        <p:spPr>
          <a:xfrm>
            <a:off x="5845742" y="1578128"/>
            <a:ext cx="1106906" cy="847725"/>
          </a:xfrm>
          <a:prstGeom prst="rect">
            <a:avLst/>
          </a:prstGeom>
        </p:spPr>
      </p:pic>
      <p:pic>
        <p:nvPicPr>
          <p:cNvPr id="13" name="내용 개체 틀 6">
            <a:extLst>
              <a:ext uri="{FF2B5EF4-FFF2-40B4-BE49-F238E27FC236}">
                <a16:creationId xmlns:a16="http://schemas.microsoft.com/office/drawing/2014/main" id="{34956BAE-7C0E-4492-98CD-D2CBFF53B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68" r="7604"/>
          <a:stretch/>
        </p:blipFill>
        <p:spPr>
          <a:xfrm>
            <a:off x="8697227" y="1566907"/>
            <a:ext cx="625642" cy="847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3A8608-CD23-4CF9-AFAA-F403F7C81EA8}"/>
              </a:ext>
            </a:extLst>
          </p:cNvPr>
          <p:cNvSpPr txBox="1"/>
          <p:nvPr/>
        </p:nvSpPr>
        <p:spPr>
          <a:xfrm>
            <a:off x="5748612" y="2441298"/>
            <a:ext cx="1876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&gt;&gt;&gt; </a:t>
            </a:r>
            <a:r>
              <a:rPr lang="ko-KR" altLang="en-US" dirty="0"/>
              <a:t>길이조정 </a:t>
            </a:r>
            <a:r>
              <a:rPr lang="en-US" altLang="ko-KR" dirty="0"/>
              <a:t>(</a:t>
            </a:r>
            <a:r>
              <a:rPr lang="ko-KR" altLang="en-US" dirty="0"/>
              <a:t>특정 개체의 존재확률을 조정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B0821D-9940-46BC-B984-9A271115CBF3}"/>
              </a:ext>
            </a:extLst>
          </p:cNvPr>
          <p:cNvSpPr txBox="1"/>
          <p:nvPr/>
        </p:nvSpPr>
        <p:spPr>
          <a:xfrm>
            <a:off x="8687629" y="2358073"/>
            <a:ext cx="176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&gt;&gt;&gt; </a:t>
            </a:r>
            <a:r>
              <a:rPr lang="ko-KR" altLang="en-US" dirty="0"/>
              <a:t>방향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벡터의 요소들</a:t>
            </a:r>
            <a:r>
              <a:rPr lang="en-US" altLang="ko-KR" dirty="0"/>
              <a:t>)</a:t>
            </a:r>
            <a:r>
              <a:rPr lang="ko-KR" altLang="en-US" dirty="0"/>
              <a:t> 유지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35842B9-2B81-4CFE-918B-89F9EF5D90B7}"/>
                  </a:ext>
                </a:extLst>
              </p:cNvPr>
              <p:cNvSpPr/>
              <p:nvPr/>
            </p:nvSpPr>
            <p:spPr>
              <a:xfrm>
                <a:off x="8705247" y="3695475"/>
                <a:ext cx="281557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 =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routing weighted sum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35842B9-2B81-4CFE-918B-89F9EF5D9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247" y="3695475"/>
                <a:ext cx="2815579" cy="391646"/>
              </a:xfrm>
              <a:prstGeom prst="rect">
                <a:avLst/>
              </a:prstGeom>
              <a:blipFill>
                <a:blip r:embed="rId4"/>
                <a:stretch>
                  <a:fillRect t="-7813" r="-1299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076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4D1B1287-A229-4052-91FF-9C433F60A0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분류 문제이므로 손실함수로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 함수는 </a:t>
                </a:r>
                <a:r>
                  <a:rPr lang="en-US" altLang="ko-KR" dirty="0" err="1"/>
                  <a:t>CrossEntropy</a:t>
                </a:r>
                <a:r>
                  <a:rPr lang="ko-KR" altLang="en-US" dirty="0"/>
                  <a:t>와 비슷한 형태</a:t>
                </a:r>
                <a:endParaRPr lang="en-US" altLang="ko-KR" dirty="0"/>
              </a:p>
              <a:p>
                <a:r>
                  <a:rPr lang="ko-KR" altLang="en-US" dirty="0"/>
                  <a:t>식의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ko-KR" altLang="en-US" dirty="0"/>
                  <a:t>의 값에 </a:t>
                </a:r>
                <a:r>
                  <a:rPr lang="en-US" altLang="ko-KR" dirty="0"/>
                  <a:t>1, </a:t>
                </a:r>
                <a:r>
                  <a:rPr lang="ko-KR" altLang="en-US" dirty="0"/>
                  <a:t>그렇지 않은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으로 계산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람다는 </a:t>
                </a:r>
                <a:r>
                  <a:rPr lang="en-US" altLang="ko-KR" dirty="0"/>
                  <a:t>0.5</a:t>
                </a:r>
                <a:r>
                  <a:rPr lang="ko-KR" altLang="en-US" dirty="0"/>
                  <a:t>로 뒤에 있는 식의 영향력 제어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정답에 속하지 않은 레이블에 대한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의 영향을 줄인다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4D1B1287-A229-4052-91FF-9C433F60A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27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D8B815-2176-4142-BA6E-4DB46FEF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15-Oct-20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394150-FA04-414E-8647-F6BBC4EF4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2EBCA7-7D56-484C-8DF6-04DFB8EC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6B551C3-ECE2-4CEB-AB11-90B004D8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Margin Loss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59092A-19CC-459D-883C-755429157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6" y="4245429"/>
            <a:ext cx="11105827" cy="6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7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413D451-4CA1-4435-AF10-305C0AAA1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손실 함수 </a:t>
                </a:r>
                <a:r>
                  <a:rPr lang="en-US" altLang="ko-KR" dirty="0"/>
                  <a:t>: Margin Loss + Reconstruction Loss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0.0005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Digit caps</a:t>
                </a:r>
                <a:r>
                  <a:rPr lang="ko-KR" altLang="en-US" dirty="0"/>
                  <a:t>들이 입력 이미지에 어떤 파라미터들을 인코딩 할 수 있도록 </a:t>
                </a:r>
                <a:r>
                  <a:rPr lang="en-US" altLang="ko-KR" dirty="0"/>
                  <a:t>reconstruction loss</a:t>
                </a:r>
                <a:r>
                  <a:rPr lang="ko-KR" altLang="en-US" dirty="0"/>
                  <a:t>를 도입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이미지에 해당한 캡슐만 활성화 시키고 나머지는 마스크를 씌운 상태에서 </a:t>
                </a:r>
                <a:r>
                  <a:rPr lang="en-US" altLang="ko-KR" dirty="0"/>
                  <a:t>fully connected layer</a:t>
                </a:r>
                <a:r>
                  <a:rPr lang="ko-KR" altLang="en-US" dirty="0"/>
                  <a:t>로 만들어준 뒤 </a:t>
                </a:r>
                <a:r>
                  <a:rPr lang="en-US" altLang="ko-KR" dirty="0"/>
                  <a:t>MSE </a:t>
                </a:r>
                <a:r>
                  <a:rPr lang="ko-KR" altLang="en-US" dirty="0"/>
                  <a:t>손실 함수를 이용해 계산해준다</a:t>
                </a:r>
                <a:r>
                  <a:rPr lang="en-US" altLang="ko-KR" dirty="0"/>
                  <a:t>. </a:t>
                </a:r>
              </a:p>
              <a:p>
                <a:r>
                  <a:rPr lang="en-US" altLang="ko-KR" dirty="0"/>
                  <a:t>Margin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 보다 많은 영향을 주면 안되므로 </a:t>
                </a:r>
                <a:r>
                  <a:rPr lang="en-US" altLang="ko-KR" dirty="0"/>
                  <a:t>0.0005</a:t>
                </a:r>
                <a:r>
                  <a:rPr lang="ko-KR" altLang="en-US" dirty="0"/>
                  <a:t>의 가중치를 곱한다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413D451-4CA1-4435-AF10-305C0AAA1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2743" r="-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67D2D-4C66-4E52-B2F1-105FCADAA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15-Oct-20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1BAF4F-A56D-4D91-BBD1-F980DF96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5A3D1C-25A3-4AC8-8620-5C4F3D2F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AFEE776-EEA2-4D8E-985C-EF629CE0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Reconstruction 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215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6081C8-9C92-46E6-A0E4-3F1596402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8" y="1289222"/>
            <a:ext cx="11578281" cy="907755"/>
          </a:xfrm>
        </p:spPr>
        <p:txBody>
          <a:bodyPr/>
          <a:lstStyle/>
          <a:p>
            <a:r>
              <a:rPr lang="en-US" altLang="ko-KR" dirty="0"/>
              <a:t>L</a:t>
            </a:r>
            <a:r>
              <a:rPr lang="ko-KR" altLang="en-US" dirty="0"/>
              <a:t>은 라벨</a:t>
            </a:r>
            <a:r>
              <a:rPr lang="en-US" altLang="ko-KR" dirty="0"/>
              <a:t>, p</a:t>
            </a:r>
            <a:r>
              <a:rPr lang="ko-KR" altLang="en-US" dirty="0"/>
              <a:t>는 예측 값</a:t>
            </a:r>
            <a:r>
              <a:rPr lang="en-US" altLang="ko-KR" dirty="0"/>
              <a:t>, r</a:t>
            </a:r>
            <a:r>
              <a:rPr lang="ko-KR" altLang="en-US" dirty="0"/>
              <a:t>은 </a:t>
            </a:r>
            <a:r>
              <a:rPr lang="en-US" altLang="ko-KR" dirty="0"/>
              <a:t>reconstruction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528CDE-48C7-49D7-BEBC-9482BB26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15-Oct-20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2BA3DB-AB40-4131-80B5-3C779334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1ADD75-0881-4CD4-9017-95AE317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A883880-28B9-4A52-9652-1628A452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4B3506-3E12-40E0-B682-2BD135B557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79837" y="1730829"/>
            <a:ext cx="7480591" cy="462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09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757D24-EA48-4ABD-A944-766C8B388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3E50D3-DC47-49FE-9885-E8016D99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15-Oct-20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9A64CF-0D39-4290-BE1A-8F2D57DE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294A3E-B7E1-4978-9C6F-95CD9AB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C739EC9-24B1-4C52-918F-BE92443F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3012D3-A208-4B32-A33E-967D6700EE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430" y="1289221"/>
            <a:ext cx="11520650" cy="505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F94BD6-2E7F-4105-B634-06742DF1E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CIFAR : 10.6%</a:t>
            </a:r>
            <a:r>
              <a:rPr lang="ko-KR" altLang="en-US" dirty="0"/>
              <a:t>의 에러 </a:t>
            </a:r>
            <a:r>
              <a:rPr lang="en-US" altLang="ko-KR" dirty="0"/>
              <a:t>(</a:t>
            </a:r>
            <a:r>
              <a:rPr lang="ko-KR" altLang="en-US" dirty="0" err="1"/>
              <a:t>저성능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SmallNORB</a:t>
            </a:r>
            <a:r>
              <a:rPr lang="en-US" altLang="ko-KR" dirty="0"/>
              <a:t> : 2.7%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에러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SVHN : 4.3%</a:t>
            </a:r>
            <a:r>
              <a:rPr lang="ko-KR" altLang="en-US" dirty="0"/>
              <a:t>의 에러 </a:t>
            </a:r>
            <a:r>
              <a:rPr lang="en-US" altLang="ko-KR" dirty="0"/>
              <a:t>(</a:t>
            </a:r>
            <a:r>
              <a:rPr lang="ko-KR" altLang="en-US" dirty="0" err="1"/>
              <a:t>저성능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02C3A1-4475-44B3-8F6D-B3A7300C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15-Oct-20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3355F6-CA1A-48D9-A127-EDACFBFF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FB2292-3087-4635-9915-AE778BEF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B1B8E87-85E1-4825-A2F6-5A49ACEF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012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382C53-7158-4FE4-99B4-EF6F9631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15-Oct-20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F5BD9E-768A-4E6A-8EFF-D9C48CAD9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14D8EC-9AD2-4A39-AA52-2493293F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2C9AB2F-6474-4CF6-B3D2-6D4CC478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Iteration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A3CB699B-AA7E-4041-8779-1CEB81CF8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 iteration</a:t>
            </a:r>
            <a:r>
              <a:rPr lang="ko-KR" altLang="en-US" dirty="0"/>
              <a:t> 수행 시</a:t>
            </a:r>
            <a:r>
              <a:rPr lang="en-US" altLang="ko-KR" dirty="0"/>
              <a:t>, </a:t>
            </a:r>
            <a:r>
              <a:rPr lang="ko-KR" altLang="en-US" dirty="0"/>
              <a:t>시간과 정확도 측면에서 가장 효율적임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5D1550A9-2868-4A76-B54A-1F2BFFFA5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06" y="1835044"/>
            <a:ext cx="10616988" cy="43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6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DF53B9-84DA-4B8D-909B-716BDDB9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98E35C-D01F-4A6C-8EC6-648F5ADC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4B4F1-7163-458D-B931-716FFCA7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16E7DC0-DB83-4F57-96E6-4DF59754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재사용 문제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AB08628-468B-4BE0-9B2A-5497381E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8" y="1424539"/>
            <a:ext cx="11033761" cy="4752424"/>
          </a:xfrm>
        </p:spPr>
        <p:txBody>
          <a:bodyPr/>
          <a:lstStyle/>
          <a:p>
            <a:r>
              <a:rPr lang="en-US" altLang="ko-KR" dirty="0"/>
              <a:t>Convolution layer</a:t>
            </a:r>
            <a:r>
              <a:rPr lang="ko-KR" altLang="en-US" dirty="0"/>
              <a:t>에서 </a:t>
            </a:r>
            <a:r>
              <a:rPr lang="en-US" altLang="ko-KR" dirty="0"/>
              <a:t>weight </a:t>
            </a:r>
            <a:r>
              <a:rPr lang="ko-KR" altLang="en-US" dirty="0"/>
              <a:t>값의 재사용성이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의 경우 </a:t>
            </a:r>
            <a:r>
              <a:rPr lang="en-US" altLang="ko-KR" dirty="0"/>
              <a:t>cache</a:t>
            </a:r>
            <a:r>
              <a:rPr lang="ko-KR" altLang="en-US" dirty="0"/>
              <a:t>가 작음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Row Stationary (RS) dataflow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가속기</a:t>
            </a:r>
            <a:r>
              <a:rPr lang="en-US" altLang="ko-KR" dirty="0"/>
              <a:t> </a:t>
            </a:r>
            <a:r>
              <a:rPr lang="ko-KR" altLang="en-US" dirty="0"/>
              <a:t>내의 </a:t>
            </a:r>
            <a:r>
              <a:rPr lang="en-US" altLang="ko-KR" dirty="0"/>
              <a:t>PE</a:t>
            </a:r>
            <a:r>
              <a:rPr lang="ko-KR" altLang="en-US" dirty="0"/>
              <a:t>에서 사용한 데이터를 인접한 </a:t>
            </a:r>
            <a:r>
              <a:rPr lang="en-US" altLang="ko-KR" dirty="0"/>
              <a:t>PE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912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DF53B9-84DA-4B8D-909B-716BDDB9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98E35C-D01F-4A6C-8EC6-648F5ADC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4B4F1-7163-458D-B931-716FFCA7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16E7DC0-DB83-4F57-96E6-4DF59754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불필요한 데이터의 생략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AB08628-468B-4BE0-9B2A-5497381E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8" y="1424539"/>
            <a:ext cx="11033761" cy="4752424"/>
          </a:xfrm>
        </p:spPr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비트 부동소수점 이하를 사용해도 연산 정확도에 문제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의 경우 </a:t>
            </a:r>
            <a:r>
              <a:rPr lang="en-US" altLang="ko-KR" dirty="0"/>
              <a:t>32</a:t>
            </a:r>
            <a:r>
              <a:rPr lang="ko-KR" altLang="en-US" dirty="0"/>
              <a:t>비트 </a:t>
            </a:r>
            <a:r>
              <a:rPr lang="en-US" altLang="ko-KR" dirty="0"/>
              <a:t>or 64</a:t>
            </a:r>
            <a:r>
              <a:rPr lang="ko-KR" altLang="en-US" dirty="0"/>
              <a:t>비트 부동소수점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ReLU</a:t>
            </a:r>
            <a:r>
              <a:rPr lang="ko-KR" altLang="en-US" dirty="0"/>
              <a:t>연산에 의한 </a:t>
            </a:r>
            <a:r>
              <a:rPr lang="en-US" altLang="ko-KR" dirty="0"/>
              <a:t>0 =&gt; </a:t>
            </a:r>
            <a:r>
              <a:rPr lang="ko-KR" altLang="en-US" dirty="0"/>
              <a:t>연산에 불필요하므로 생략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695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247F28-0225-4903-ADA3-D9EB1413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DianNao</a:t>
            </a:r>
            <a:r>
              <a:rPr lang="en-US" altLang="ko-KR" dirty="0"/>
              <a:t>(ASPLOS 2014)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Eyeris</a:t>
            </a:r>
            <a:r>
              <a:rPr lang="en-US" altLang="ko-KR" dirty="0"/>
              <a:t>(ISCA 2016,JSSC 2017)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 Accelerators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85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247F28-0225-4903-ADA3-D9EB1413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</a:p>
          <a:p>
            <a:endParaRPr lang="en-US" altLang="ko-KR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sz="2000" dirty="0"/>
              <a:t>CNN </a:t>
            </a:r>
            <a:r>
              <a:rPr lang="ko-KR" altLang="en-US" sz="2000" dirty="0"/>
              <a:t>과 </a:t>
            </a:r>
            <a:r>
              <a:rPr lang="en-US" altLang="ko-KR" sz="2000" dirty="0"/>
              <a:t>DNN</a:t>
            </a:r>
            <a:r>
              <a:rPr lang="ko-KR" altLang="en-US" sz="2000" dirty="0"/>
              <a:t> 은 대규모 </a:t>
            </a:r>
            <a:r>
              <a:rPr lang="en-US" altLang="ko-KR" sz="2000" dirty="0"/>
              <a:t>data</a:t>
            </a:r>
            <a:r>
              <a:rPr lang="ko-KR" altLang="en-US" sz="2000" dirty="0"/>
              <a:t>기반으로 이루어져 있음</a:t>
            </a:r>
            <a:r>
              <a:rPr lang="en-US" altLang="ko-KR" sz="2000" dirty="0"/>
              <a:t>.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sz="2000" dirty="0">
                <a:sym typeface="Wingdings" panose="05000000000000000000" pitchFamily="2" charset="2"/>
              </a:rPr>
              <a:t>이전 가속기는 연산 부분에만 초점을 맞추어서 제작되었음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Large-scale CNNs and DNNs</a:t>
            </a:r>
            <a:r>
              <a:rPr lang="ko-KR" altLang="en-US" sz="2400" dirty="0">
                <a:sym typeface="Wingdings" panose="05000000000000000000" pitchFamily="2" charset="2"/>
              </a:rPr>
              <a:t>을 위한 최첨단 </a:t>
            </a:r>
            <a:r>
              <a:rPr lang="en-US" altLang="ko-KR" sz="2400" dirty="0">
                <a:sym typeface="Wingdings" panose="05000000000000000000" pitchFamily="2" charset="2"/>
              </a:rPr>
              <a:t>ML algorithms</a:t>
            </a:r>
            <a:r>
              <a:rPr lang="ko-KR" altLang="en-US" sz="2400" dirty="0">
                <a:sym typeface="Wingdings" panose="05000000000000000000" pitchFamily="2" charset="2"/>
              </a:rPr>
              <a:t>을 가진 </a:t>
            </a:r>
            <a:r>
              <a:rPr lang="en-US" altLang="ko-KR" sz="2400" dirty="0">
                <a:sym typeface="Wingdings" panose="05000000000000000000" pitchFamily="2" charset="2"/>
              </a:rPr>
              <a:t>accelerator </a:t>
            </a:r>
            <a:r>
              <a:rPr lang="ko-KR" altLang="en-US" sz="2400" dirty="0">
                <a:sym typeface="Wingdings" panose="05000000000000000000" pitchFamily="2" charset="2"/>
              </a:rPr>
              <a:t>개발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DianNao</a:t>
            </a:r>
            <a:r>
              <a:rPr lang="en-US" altLang="ko-KR" dirty="0"/>
              <a:t>(ASPLOS 2014)</a:t>
            </a:r>
          </a:p>
        </p:txBody>
      </p:sp>
    </p:spTree>
    <p:extLst>
      <p:ext uri="{BB962C8B-B14F-4D97-AF65-F5344CB8AC3E}">
        <p14:creationId xmlns:p14="http://schemas.microsoft.com/office/powerpoint/2010/main" val="229181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247F28-0225-4903-ADA3-D9EB14139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Goal: High </a:t>
            </a:r>
            <a:r>
              <a:rPr lang="en-US" altLang="ko-KR" dirty="0" err="1"/>
              <a:t>Throughtput</a:t>
            </a:r>
            <a:r>
              <a:rPr lang="en-US" altLang="ko-KR" dirty="0"/>
              <a:t> &amp; Small-Footprint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sz="2400" dirty="0">
                <a:sym typeface="Wingdings" panose="05000000000000000000" pitchFamily="2" charset="2"/>
              </a:rPr>
              <a:t>AI machine learning</a:t>
            </a:r>
            <a:r>
              <a:rPr lang="ko-KR" altLang="en-US" sz="2400" dirty="0">
                <a:sym typeface="Wingdings" panose="05000000000000000000" pitchFamily="2" charset="2"/>
              </a:rPr>
              <a:t>이 똑같은 반복적 연산을 하지만 많은 대규모의 </a:t>
            </a:r>
            <a:r>
              <a:rPr lang="en-US" altLang="ko-KR" sz="2400" dirty="0">
                <a:sym typeface="Wingdings" panose="05000000000000000000" pitchFamily="2" charset="2"/>
              </a:rPr>
              <a:t>data</a:t>
            </a:r>
            <a:r>
              <a:rPr lang="ko-KR" altLang="en-US" sz="2400" dirty="0">
                <a:sym typeface="Wingdings" panose="05000000000000000000" pitchFamily="2" charset="2"/>
              </a:rPr>
              <a:t>를 기반으로 하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2400" dirty="0">
                <a:sym typeface="Wingdings" panose="05000000000000000000" pitchFamily="2" charset="2"/>
              </a:rPr>
              <a:t>기 때문에 </a:t>
            </a:r>
            <a:r>
              <a:rPr lang="en-US" altLang="ko-KR" sz="2400" dirty="0">
                <a:sym typeface="Wingdings" panose="05000000000000000000" pitchFamily="2" charset="2"/>
              </a:rPr>
              <a:t>memory transfer</a:t>
            </a:r>
            <a:r>
              <a:rPr lang="ko-KR" altLang="en-US" sz="2400" dirty="0">
                <a:sym typeface="Wingdings" panose="05000000000000000000" pitchFamily="2" charset="2"/>
              </a:rPr>
              <a:t>을 </a:t>
            </a:r>
            <a:r>
              <a:rPr lang="en-US" altLang="ko-KR" sz="2400" dirty="0">
                <a:sym typeface="Wingdings" panose="05000000000000000000" pitchFamily="2" charset="2"/>
              </a:rPr>
              <a:t>optimize</a:t>
            </a:r>
            <a:r>
              <a:rPr lang="ko-KR" altLang="en-US" sz="2400" dirty="0">
                <a:sym typeface="Wingdings" panose="05000000000000000000" pitchFamily="2" charset="2"/>
              </a:rPr>
              <a:t>하고 자함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sym typeface="Wingdings" panose="05000000000000000000" pitchFamily="2" charset="2"/>
              </a:rPr>
              <a:t>Improving memory transfer behavior</a:t>
            </a:r>
          </a:p>
          <a:p>
            <a:pPr marL="455612" lvl="1" indent="0"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sym typeface="Wingdings" panose="05000000000000000000" pitchFamily="2" charset="2"/>
              </a:rPr>
              <a:t>Focus on feed forward due to technical and market consideration</a:t>
            </a:r>
          </a:p>
          <a:p>
            <a:pPr marL="455612" lvl="1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개발 당시 대부분이 </a:t>
            </a:r>
            <a:r>
              <a:rPr lang="en-US" altLang="ko-KR" sz="2000" dirty="0">
                <a:sym typeface="Wingdings" panose="05000000000000000000" pitchFamily="2" charset="2"/>
              </a:rPr>
              <a:t>backward </a:t>
            </a:r>
            <a:r>
              <a:rPr lang="ko-KR" altLang="en-US" sz="2000" dirty="0">
                <a:sym typeface="Wingdings" panose="05000000000000000000" pitchFamily="2" charset="2"/>
              </a:rPr>
              <a:t>보단 </a:t>
            </a:r>
            <a:r>
              <a:rPr lang="en-US" altLang="ko-KR" sz="2000" dirty="0">
                <a:sym typeface="Wingdings" panose="05000000000000000000" pitchFamily="2" charset="2"/>
              </a:rPr>
              <a:t>inference</a:t>
            </a:r>
            <a:r>
              <a:rPr lang="ko-KR" altLang="en-US" sz="2000" dirty="0">
                <a:sym typeface="Wingdings" panose="05000000000000000000" pitchFamily="2" charset="2"/>
              </a:rPr>
              <a:t>에 초점을 두고 있었음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8950A-E346-40D5-9A28-34E818C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B55193-E5A5-4F9B-931B-09349C9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11BF0-F4D3-4443-8044-BB219567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962F2-BA29-458A-9F8C-29137902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DianNao</a:t>
            </a:r>
            <a:r>
              <a:rPr lang="en-US" altLang="ko-KR" dirty="0"/>
              <a:t>(ASPLOS 2014)</a:t>
            </a:r>
          </a:p>
        </p:txBody>
      </p:sp>
    </p:spTree>
    <p:extLst>
      <p:ext uri="{BB962C8B-B14F-4D97-AF65-F5344CB8AC3E}">
        <p14:creationId xmlns:p14="http://schemas.microsoft.com/office/powerpoint/2010/main" val="227402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2" id="{F90D718A-4B56-4401-962A-A9E753FFE44C}" vid="{CCA741FA-5561-41A1-A761-125844CEF7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CC6B84EA3EC154BA15F0B09AD5ACA5D" ma:contentTypeVersion="2" ma:contentTypeDescription="새 문서를 만듭니다." ma:contentTypeScope="" ma:versionID="db50aff78ad3840c0e2e28eeb8a2a224">
  <xsd:schema xmlns:xsd="http://www.w3.org/2001/XMLSchema" xmlns:xs="http://www.w3.org/2001/XMLSchema" xmlns:p="http://schemas.microsoft.com/office/2006/metadata/properties" xmlns:ns2="409a222d-a557-4ebd-9c8d-76c8960f408b" targetNamespace="http://schemas.microsoft.com/office/2006/metadata/properties" ma:root="true" ma:fieldsID="a3c242c64ea9d1f71d3d42cd58fb48b2" ns2:_="">
    <xsd:import namespace="409a222d-a557-4ebd-9c8d-76c8960f40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9a222d-a557-4ebd-9c8d-76c8960f40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3FF877-C5BF-4AD5-8E4D-3CFA2CAA4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9a222d-a557-4ebd-9c8d-76c8960f40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BB4B32-E5E7-4467-87F1-533CB5A1BCD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760D326-300D-44CB-97A2-82A1AE2C51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1897</Words>
  <Application>Microsoft Office PowerPoint</Application>
  <PresentationFormat>와이드스크린</PresentationFormat>
  <Paragraphs>442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Arial (본문)</vt:lpstr>
      <vt:lpstr>맑은 고딕</vt:lpstr>
      <vt:lpstr>Arial</vt:lpstr>
      <vt:lpstr>Cambria Math</vt:lpstr>
      <vt:lpstr>Wingdings</vt:lpstr>
      <vt:lpstr>Office 테마</vt:lpstr>
      <vt:lpstr>Capstone Design Week7 Presentation</vt:lpstr>
      <vt:lpstr>NPU vs CPU vs GPU</vt:lpstr>
      <vt:lpstr>NPU vs CPU vs GPU</vt:lpstr>
      <vt:lpstr>병목 현상</vt:lpstr>
      <vt:lpstr>데이터 재사용 문제</vt:lpstr>
      <vt:lpstr>불필요한 데이터의 생략</vt:lpstr>
      <vt:lpstr>ML Accelerators</vt:lpstr>
      <vt:lpstr>DianNao(ASPLOS 2014)</vt:lpstr>
      <vt:lpstr>DianNao(ASPLOS 2014)</vt:lpstr>
      <vt:lpstr>Target Layers</vt:lpstr>
      <vt:lpstr>Data Tiling</vt:lpstr>
      <vt:lpstr>Data Tiling</vt:lpstr>
      <vt:lpstr>Data Tiling</vt:lpstr>
      <vt:lpstr>Neural Functional Unit</vt:lpstr>
      <vt:lpstr>Storage Buffer Structure</vt:lpstr>
      <vt:lpstr>Neural Functional Unit</vt:lpstr>
      <vt:lpstr>Neural Functional Unit</vt:lpstr>
      <vt:lpstr>Implementation Result</vt:lpstr>
      <vt:lpstr>Experiment Result</vt:lpstr>
      <vt:lpstr>Eyeriss(ISCA 2016,JSSC 2017)</vt:lpstr>
      <vt:lpstr>Memory hierarchy</vt:lpstr>
      <vt:lpstr>Reuse</vt:lpstr>
      <vt:lpstr>Spatial Architecture for CNN</vt:lpstr>
      <vt:lpstr>Data Access Cost</vt:lpstr>
      <vt:lpstr>Data Access Cost</vt:lpstr>
      <vt:lpstr>Row Stationary (RS) </vt:lpstr>
      <vt:lpstr>Row Stationary (RS) </vt:lpstr>
      <vt:lpstr>1-D Convolution in PE Array</vt:lpstr>
      <vt:lpstr>1-D Convolution in PE Array</vt:lpstr>
      <vt:lpstr>1-D Convolution in PE Array</vt:lpstr>
      <vt:lpstr>1-D Convolution in PE Array</vt:lpstr>
      <vt:lpstr>2-D Convolution in PE Array</vt:lpstr>
      <vt:lpstr>Hardware Architecture</vt:lpstr>
      <vt:lpstr>PE Architecture</vt:lpstr>
      <vt:lpstr>Implementation Result</vt:lpstr>
      <vt:lpstr>Capsule Network</vt:lpstr>
      <vt:lpstr>CNN의 단점</vt:lpstr>
      <vt:lpstr>Capsule</vt:lpstr>
      <vt:lpstr>CNN vs CapsNet</vt:lpstr>
      <vt:lpstr>Capsule Net inference</vt:lpstr>
      <vt:lpstr>Dynamic Routing</vt:lpstr>
      <vt:lpstr>Dynamic Routing Model</vt:lpstr>
      <vt:lpstr>Squash</vt:lpstr>
      <vt:lpstr>Margin Loss</vt:lpstr>
      <vt:lpstr>Reconstruction Loss</vt:lpstr>
      <vt:lpstr>MNIST</vt:lpstr>
      <vt:lpstr>Multi MNIST</vt:lpstr>
      <vt:lpstr>Other Dataset</vt:lpstr>
      <vt:lpstr>Iteration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Week5 Presentation</dc:title>
  <dc:creator>사재현(***6***124)</dc:creator>
  <cp:lastModifiedBy>사재현(***6***124)</cp:lastModifiedBy>
  <cp:revision>65</cp:revision>
  <dcterms:created xsi:type="dcterms:W3CDTF">2020-09-28T16:21:15Z</dcterms:created>
  <dcterms:modified xsi:type="dcterms:W3CDTF">2020-10-14T16:56:38Z</dcterms:modified>
</cp:coreProperties>
</file>